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147373876" r:id="rId5"/>
    <p:sldId id="261" r:id="rId6"/>
    <p:sldId id="259" r:id="rId7"/>
    <p:sldId id="260" r:id="rId8"/>
    <p:sldId id="262" r:id="rId9"/>
    <p:sldId id="263" r:id="rId10"/>
    <p:sldId id="264" r:id="rId11"/>
    <p:sldId id="2147373872" r:id="rId12"/>
    <p:sldId id="2147373873" r:id="rId13"/>
    <p:sldId id="214737383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mybel.be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mybel.b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6114D-75C2-4E1B-ACF6-26863F2D18B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71E9C2-810A-4E44-B4E4-86D33FCF4EF2}">
      <dgm:prSet/>
      <dgm:spPr/>
      <dgm:t>
        <a:bodyPr/>
        <a:lstStyle/>
        <a:p>
          <a:r>
            <a:rPr lang="fr-BE"/>
            <a:t>Introduction</a:t>
          </a:r>
          <a:endParaRPr lang="en-US"/>
        </a:p>
      </dgm:t>
    </dgm:pt>
    <dgm:pt modelId="{77D6FC94-15AC-4510-95CD-F323701A0493}" type="parTrans" cxnId="{72377051-1A35-45BD-A9FB-B3F0B574AAAF}">
      <dgm:prSet/>
      <dgm:spPr/>
      <dgm:t>
        <a:bodyPr/>
        <a:lstStyle/>
        <a:p>
          <a:endParaRPr lang="en-US"/>
        </a:p>
      </dgm:t>
    </dgm:pt>
    <dgm:pt modelId="{EBC06114-3EC6-48A1-838F-2DBC9A1999C7}" type="sibTrans" cxnId="{72377051-1A35-45BD-A9FB-B3F0B574AAAF}">
      <dgm:prSet/>
      <dgm:spPr/>
      <dgm:t>
        <a:bodyPr/>
        <a:lstStyle/>
        <a:p>
          <a:endParaRPr lang="en-US"/>
        </a:p>
      </dgm:t>
    </dgm:pt>
    <dgm:pt modelId="{373C395E-C4A5-4D7B-B7ED-F9B23EF0DBA2}">
      <dgm:prSet/>
      <dgm:spPr/>
      <dgm:t>
        <a:bodyPr/>
        <a:lstStyle/>
        <a:p>
          <a:r>
            <a:rPr lang="fr-BE" dirty="0" err="1"/>
            <a:t>Role</a:t>
          </a:r>
          <a:r>
            <a:rPr lang="fr-BE" dirty="0"/>
            <a:t> of a PAG</a:t>
          </a:r>
          <a:endParaRPr lang="en-US" dirty="0"/>
        </a:p>
      </dgm:t>
    </dgm:pt>
    <dgm:pt modelId="{8E6884C2-FF05-465A-BC96-0A6DE4F1890F}" type="parTrans" cxnId="{401BE491-F84D-4A0C-9513-8D475B78A6E3}">
      <dgm:prSet/>
      <dgm:spPr/>
      <dgm:t>
        <a:bodyPr/>
        <a:lstStyle/>
        <a:p>
          <a:endParaRPr lang="en-US"/>
        </a:p>
      </dgm:t>
    </dgm:pt>
    <dgm:pt modelId="{71442856-DE2D-422D-B3B4-23F80E9F5851}" type="sibTrans" cxnId="{401BE491-F84D-4A0C-9513-8D475B78A6E3}">
      <dgm:prSet/>
      <dgm:spPr/>
      <dgm:t>
        <a:bodyPr/>
        <a:lstStyle/>
        <a:p>
          <a:endParaRPr lang="en-US"/>
        </a:p>
      </dgm:t>
    </dgm:pt>
    <dgm:pt modelId="{36C72CED-B7E3-4AA2-B9B2-D42D601BFEB3}">
      <dgm:prSet/>
      <dgm:spPr/>
      <dgm:t>
        <a:bodyPr/>
        <a:lstStyle/>
        <a:p>
          <a:r>
            <a:rPr lang="en-US" dirty="0"/>
            <a:t>Discussion</a:t>
          </a:r>
        </a:p>
      </dgm:t>
    </dgm:pt>
    <dgm:pt modelId="{8C0C2AFD-C9F1-4451-B600-887A468F772F}" type="parTrans" cxnId="{73DDA4F8-3F2F-46DE-9488-A38996E14A00}">
      <dgm:prSet/>
      <dgm:spPr/>
      <dgm:t>
        <a:bodyPr/>
        <a:lstStyle/>
        <a:p>
          <a:endParaRPr lang="fr-BE"/>
        </a:p>
      </dgm:t>
    </dgm:pt>
    <dgm:pt modelId="{F5711970-55C8-4EA0-AFA7-9F79EB13FDC6}" type="sibTrans" cxnId="{73DDA4F8-3F2F-46DE-9488-A38996E14A00}">
      <dgm:prSet/>
      <dgm:spPr/>
      <dgm:t>
        <a:bodyPr/>
        <a:lstStyle/>
        <a:p>
          <a:endParaRPr lang="fr-BE"/>
        </a:p>
      </dgm:t>
    </dgm:pt>
    <dgm:pt modelId="{00C0FE63-5D87-4F0A-84E1-DCB8189BAA0C}">
      <dgm:prSet/>
      <dgm:spPr/>
      <dgm:t>
        <a:bodyPr/>
        <a:lstStyle/>
        <a:p>
          <a:r>
            <a:rPr lang="en-US" dirty="0"/>
            <a:t>Next Steps ?</a:t>
          </a:r>
        </a:p>
      </dgm:t>
    </dgm:pt>
    <dgm:pt modelId="{A2DD25C2-32D3-41E0-8053-540A042270BF}" type="parTrans" cxnId="{41658C41-5577-405A-AFB0-0224239DF0ED}">
      <dgm:prSet/>
      <dgm:spPr/>
      <dgm:t>
        <a:bodyPr/>
        <a:lstStyle/>
        <a:p>
          <a:endParaRPr lang="fr-BE"/>
        </a:p>
      </dgm:t>
    </dgm:pt>
    <dgm:pt modelId="{20C85036-DFEA-46D2-AFCE-F6F515A7479A}" type="sibTrans" cxnId="{41658C41-5577-405A-AFB0-0224239DF0ED}">
      <dgm:prSet/>
      <dgm:spPr/>
      <dgm:t>
        <a:bodyPr/>
        <a:lstStyle/>
        <a:p>
          <a:endParaRPr lang="fr-BE"/>
        </a:p>
      </dgm:t>
    </dgm:pt>
    <dgm:pt modelId="{0AC4F700-4297-4082-A30D-1A56FFEDAA97}" type="pres">
      <dgm:prSet presAssocID="{9F66114D-75C2-4E1B-ACF6-26863F2D18BD}" presName="linear" presStyleCnt="0">
        <dgm:presLayoutVars>
          <dgm:animLvl val="lvl"/>
          <dgm:resizeHandles val="exact"/>
        </dgm:presLayoutVars>
      </dgm:prSet>
      <dgm:spPr/>
    </dgm:pt>
    <dgm:pt modelId="{1A08F8ED-1969-42B5-8617-8554FF25C7DF}" type="pres">
      <dgm:prSet presAssocID="{D971E9C2-810A-4E44-B4E4-86D33FCF4E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FDF7DAC-BFEF-4A61-88E7-E9DBFD903866}" type="pres">
      <dgm:prSet presAssocID="{EBC06114-3EC6-48A1-838F-2DBC9A1999C7}" presName="spacer" presStyleCnt="0"/>
      <dgm:spPr/>
    </dgm:pt>
    <dgm:pt modelId="{0343890F-9F6A-4291-85A9-E9A077AB9FBA}" type="pres">
      <dgm:prSet presAssocID="{373C395E-C4A5-4D7B-B7ED-F9B23EF0DB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3FD420-4C2E-4F34-90E4-033097D8113C}" type="pres">
      <dgm:prSet presAssocID="{71442856-DE2D-422D-B3B4-23F80E9F5851}" presName="spacer" presStyleCnt="0"/>
      <dgm:spPr/>
    </dgm:pt>
    <dgm:pt modelId="{F7E93D0F-AA3D-4FFA-9BB2-2F0E2DB85482}" type="pres">
      <dgm:prSet presAssocID="{36C72CED-B7E3-4AA2-B9B2-D42D601BFE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F5BF51-E477-4573-B31C-1A0873CE8492}" type="pres">
      <dgm:prSet presAssocID="{F5711970-55C8-4EA0-AFA7-9F79EB13FDC6}" presName="spacer" presStyleCnt="0"/>
      <dgm:spPr/>
    </dgm:pt>
    <dgm:pt modelId="{206201F3-FA3B-4F51-8B64-5F6F670942B0}" type="pres">
      <dgm:prSet presAssocID="{00C0FE63-5D87-4F0A-84E1-DCB8189BAA0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F6C9903-4169-4244-9C3E-021DE47CE4E8}" type="presOf" srcId="{9F66114D-75C2-4E1B-ACF6-26863F2D18BD}" destId="{0AC4F700-4297-4082-A30D-1A56FFEDAA97}" srcOrd="0" destOrd="0" presId="urn:microsoft.com/office/officeart/2005/8/layout/vList2"/>
    <dgm:cxn modelId="{5E6D262A-D221-4CCF-825F-8126CB71A125}" type="presOf" srcId="{36C72CED-B7E3-4AA2-B9B2-D42D601BFEB3}" destId="{F7E93D0F-AA3D-4FFA-9BB2-2F0E2DB85482}" srcOrd="0" destOrd="0" presId="urn:microsoft.com/office/officeart/2005/8/layout/vList2"/>
    <dgm:cxn modelId="{41658C41-5577-405A-AFB0-0224239DF0ED}" srcId="{9F66114D-75C2-4E1B-ACF6-26863F2D18BD}" destId="{00C0FE63-5D87-4F0A-84E1-DCB8189BAA0C}" srcOrd="3" destOrd="0" parTransId="{A2DD25C2-32D3-41E0-8053-540A042270BF}" sibTransId="{20C85036-DFEA-46D2-AFCE-F6F515A7479A}"/>
    <dgm:cxn modelId="{72377051-1A35-45BD-A9FB-B3F0B574AAAF}" srcId="{9F66114D-75C2-4E1B-ACF6-26863F2D18BD}" destId="{D971E9C2-810A-4E44-B4E4-86D33FCF4EF2}" srcOrd="0" destOrd="0" parTransId="{77D6FC94-15AC-4510-95CD-F323701A0493}" sibTransId="{EBC06114-3EC6-48A1-838F-2DBC9A1999C7}"/>
    <dgm:cxn modelId="{8B2A6E72-AF74-4D11-8639-55A92E6EBBD5}" type="presOf" srcId="{373C395E-C4A5-4D7B-B7ED-F9B23EF0DBA2}" destId="{0343890F-9F6A-4291-85A9-E9A077AB9FBA}" srcOrd="0" destOrd="0" presId="urn:microsoft.com/office/officeart/2005/8/layout/vList2"/>
    <dgm:cxn modelId="{401BE491-F84D-4A0C-9513-8D475B78A6E3}" srcId="{9F66114D-75C2-4E1B-ACF6-26863F2D18BD}" destId="{373C395E-C4A5-4D7B-B7ED-F9B23EF0DBA2}" srcOrd="1" destOrd="0" parTransId="{8E6884C2-FF05-465A-BC96-0A6DE4F1890F}" sibTransId="{71442856-DE2D-422D-B3B4-23F80E9F5851}"/>
    <dgm:cxn modelId="{29FCC9CA-992F-4E87-AAC2-C99F618FBBF7}" type="presOf" srcId="{D971E9C2-810A-4E44-B4E4-86D33FCF4EF2}" destId="{1A08F8ED-1969-42B5-8617-8554FF25C7DF}" srcOrd="0" destOrd="0" presId="urn:microsoft.com/office/officeart/2005/8/layout/vList2"/>
    <dgm:cxn modelId="{304FE1ED-456E-4C82-9363-BF5C90C2A292}" type="presOf" srcId="{00C0FE63-5D87-4F0A-84E1-DCB8189BAA0C}" destId="{206201F3-FA3B-4F51-8B64-5F6F670942B0}" srcOrd="0" destOrd="0" presId="urn:microsoft.com/office/officeart/2005/8/layout/vList2"/>
    <dgm:cxn modelId="{73DDA4F8-3F2F-46DE-9488-A38996E14A00}" srcId="{9F66114D-75C2-4E1B-ACF6-26863F2D18BD}" destId="{36C72CED-B7E3-4AA2-B9B2-D42D601BFEB3}" srcOrd="2" destOrd="0" parTransId="{8C0C2AFD-C9F1-4451-B600-887A468F772F}" sibTransId="{F5711970-55C8-4EA0-AFA7-9F79EB13FDC6}"/>
    <dgm:cxn modelId="{E7E7CD9B-6D05-4B2C-A2FD-E3119E040B40}" type="presParOf" srcId="{0AC4F700-4297-4082-A30D-1A56FFEDAA97}" destId="{1A08F8ED-1969-42B5-8617-8554FF25C7DF}" srcOrd="0" destOrd="0" presId="urn:microsoft.com/office/officeart/2005/8/layout/vList2"/>
    <dgm:cxn modelId="{6093AF4C-4A35-4EF9-A399-5E867175C89A}" type="presParOf" srcId="{0AC4F700-4297-4082-A30D-1A56FFEDAA97}" destId="{8FDF7DAC-BFEF-4A61-88E7-E9DBFD903866}" srcOrd="1" destOrd="0" presId="urn:microsoft.com/office/officeart/2005/8/layout/vList2"/>
    <dgm:cxn modelId="{7ECDB0C7-7ED0-4FC6-A534-F1A00196C39F}" type="presParOf" srcId="{0AC4F700-4297-4082-A30D-1A56FFEDAA97}" destId="{0343890F-9F6A-4291-85A9-E9A077AB9FBA}" srcOrd="2" destOrd="0" presId="urn:microsoft.com/office/officeart/2005/8/layout/vList2"/>
    <dgm:cxn modelId="{5EBFDF2C-F62D-48A1-9682-C8F518C9375C}" type="presParOf" srcId="{0AC4F700-4297-4082-A30D-1A56FFEDAA97}" destId="{7E3FD420-4C2E-4F34-90E4-033097D8113C}" srcOrd="3" destOrd="0" presId="urn:microsoft.com/office/officeart/2005/8/layout/vList2"/>
    <dgm:cxn modelId="{69BE49BE-09E0-45B4-A577-F0F8E816BC96}" type="presParOf" srcId="{0AC4F700-4297-4082-A30D-1A56FFEDAA97}" destId="{F7E93D0F-AA3D-4FFA-9BB2-2F0E2DB85482}" srcOrd="4" destOrd="0" presId="urn:microsoft.com/office/officeart/2005/8/layout/vList2"/>
    <dgm:cxn modelId="{993E6BCC-BB13-4351-A7F0-AF565FBA5DAB}" type="presParOf" srcId="{0AC4F700-4297-4082-A30D-1A56FFEDAA97}" destId="{53F5BF51-E477-4573-B31C-1A0873CE8492}" srcOrd="5" destOrd="0" presId="urn:microsoft.com/office/officeart/2005/8/layout/vList2"/>
    <dgm:cxn modelId="{F130E50E-9D6A-4E8F-86DD-D1C26CA0D443}" type="presParOf" srcId="{0AC4F700-4297-4082-A30D-1A56FFEDAA97}" destId="{206201F3-FA3B-4F51-8B64-5F6F670942B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CDEC49-CB52-4758-9601-C85A556CC4E0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fr-BE"/>
        </a:p>
      </dgm:t>
    </dgm:pt>
    <dgm:pt modelId="{35DA4A5E-8810-4DC5-B760-996EF9DF7791}">
      <dgm:prSet phldrT="[Text]"/>
      <dgm:spPr/>
      <dgm:t>
        <a:bodyPr/>
        <a:lstStyle/>
        <a:p>
          <a:r>
            <a:rPr lang="fr-BE" dirty="0"/>
            <a:t>Inspire </a:t>
          </a:r>
          <a:r>
            <a:rPr lang="fr-BE" dirty="0" err="1"/>
            <a:t>hope</a:t>
          </a:r>
          <a:endParaRPr lang="fr-BE" dirty="0"/>
        </a:p>
      </dgm:t>
    </dgm:pt>
    <dgm:pt modelId="{2E67D4E7-EA1C-4825-89C2-E5F56EBBA893}" type="parTrans" cxnId="{B4364FD2-6A3C-4F03-B55C-BB5FE9412F19}">
      <dgm:prSet/>
      <dgm:spPr/>
      <dgm:t>
        <a:bodyPr/>
        <a:lstStyle/>
        <a:p>
          <a:endParaRPr lang="fr-BE"/>
        </a:p>
      </dgm:t>
    </dgm:pt>
    <dgm:pt modelId="{7899393A-2D23-419F-A4CE-571CC96F95D9}" type="sibTrans" cxnId="{B4364FD2-6A3C-4F03-B55C-BB5FE9412F19}">
      <dgm:prSet/>
      <dgm:spPr/>
      <dgm:t>
        <a:bodyPr/>
        <a:lstStyle/>
        <a:p>
          <a:endParaRPr lang="fr-BE"/>
        </a:p>
      </dgm:t>
    </dgm:pt>
    <dgm:pt modelId="{D382ECC9-0736-4496-9563-D9EF5145B6A2}">
      <dgm:prSet phldrT="[Text]"/>
      <dgm:spPr/>
      <dgm:t>
        <a:bodyPr/>
        <a:lstStyle/>
        <a:p>
          <a:r>
            <a:rPr lang="fr-BE" dirty="0" err="1"/>
            <a:t>Improve</a:t>
          </a:r>
          <a:r>
            <a:rPr lang="fr-BE" dirty="0"/>
            <a:t> on </a:t>
          </a:r>
          <a:r>
            <a:rPr lang="fr-BE" dirty="0" err="1"/>
            <a:t>awareness</a:t>
          </a:r>
          <a:endParaRPr lang="fr-BE" dirty="0"/>
        </a:p>
      </dgm:t>
    </dgm:pt>
    <dgm:pt modelId="{61687087-2893-4B6E-920D-F019C468943E}" type="parTrans" cxnId="{8EA56EF4-5EDF-4A3C-8900-0E04BAD64C99}">
      <dgm:prSet/>
      <dgm:spPr/>
      <dgm:t>
        <a:bodyPr/>
        <a:lstStyle/>
        <a:p>
          <a:endParaRPr lang="fr-BE"/>
        </a:p>
      </dgm:t>
    </dgm:pt>
    <dgm:pt modelId="{5BD38062-AF4F-46BC-A762-F1031B918207}" type="sibTrans" cxnId="{8EA56EF4-5EDF-4A3C-8900-0E04BAD64C99}">
      <dgm:prSet/>
      <dgm:spPr/>
      <dgm:t>
        <a:bodyPr/>
        <a:lstStyle/>
        <a:p>
          <a:endParaRPr lang="fr-BE"/>
        </a:p>
      </dgm:t>
    </dgm:pt>
    <dgm:pt modelId="{BD462986-0C0F-4895-9365-C705E50498F2}">
      <dgm:prSet phldrT="[Text]"/>
      <dgm:spPr/>
      <dgm:t>
        <a:bodyPr/>
        <a:lstStyle/>
        <a:p>
          <a:r>
            <a:rPr lang="fr-BE" dirty="0"/>
            <a:t>Encourage </a:t>
          </a:r>
          <a:r>
            <a:rPr lang="fr-BE" dirty="0" err="1"/>
            <a:t>referral</a:t>
          </a:r>
          <a:r>
            <a:rPr lang="fr-BE" dirty="0"/>
            <a:t> and </a:t>
          </a:r>
          <a:r>
            <a:rPr lang="fr-BE" dirty="0" err="1"/>
            <a:t>reducing</a:t>
          </a:r>
          <a:r>
            <a:rPr lang="fr-BE" dirty="0"/>
            <a:t> time to </a:t>
          </a:r>
          <a:r>
            <a:rPr lang="fr-BE" dirty="0" err="1"/>
            <a:t>diagnosis</a:t>
          </a:r>
          <a:endParaRPr lang="fr-BE" dirty="0"/>
        </a:p>
      </dgm:t>
    </dgm:pt>
    <dgm:pt modelId="{A441AD9F-36EF-4A2A-A111-B5472B7F1CB8}" type="parTrans" cxnId="{1FF3807B-5A96-4DB6-A026-6997AEC2369E}">
      <dgm:prSet/>
      <dgm:spPr/>
      <dgm:t>
        <a:bodyPr/>
        <a:lstStyle/>
        <a:p>
          <a:endParaRPr lang="fr-BE"/>
        </a:p>
      </dgm:t>
    </dgm:pt>
    <dgm:pt modelId="{FC7B9096-9BA9-446F-814A-AAF08A91278E}" type="sibTrans" cxnId="{1FF3807B-5A96-4DB6-A026-6997AEC2369E}">
      <dgm:prSet/>
      <dgm:spPr/>
      <dgm:t>
        <a:bodyPr/>
        <a:lstStyle/>
        <a:p>
          <a:endParaRPr lang="fr-BE"/>
        </a:p>
      </dgm:t>
    </dgm:pt>
    <dgm:pt modelId="{BE195AB2-5E6D-463E-8EE7-947019C684E6}">
      <dgm:prSet phldrT="[Text]"/>
      <dgm:spPr/>
      <dgm:t>
        <a:bodyPr/>
        <a:lstStyle/>
        <a:p>
          <a:r>
            <a:rPr lang="fr-BE" dirty="0"/>
            <a:t>Education of key stakeholders</a:t>
          </a:r>
        </a:p>
      </dgm:t>
    </dgm:pt>
    <dgm:pt modelId="{5135CD4E-1A85-47CB-B97C-84F57F4B992B}" type="parTrans" cxnId="{3E8EBE07-8A1C-4E4A-88AD-89E0B6A71AD2}">
      <dgm:prSet/>
      <dgm:spPr/>
      <dgm:t>
        <a:bodyPr/>
        <a:lstStyle/>
        <a:p>
          <a:endParaRPr lang="fr-BE"/>
        </a:p>
      </dgm:t>
    </dgm:pt>
    <dgm:pt modelId="{9CA2A373-A6F0-41D9-A3A3-13DC988A1521}" type="sibTrans" cxnId="{3E8EBE07-8A1C-4E4A-88AD-89E0B6A71AD2}">
      <dgm:prSet/>
      <dgm:spPr/>
      <dgm:t>
        <a:bodyPr/>
        <a:lstStyle/>
        <a:p>
          <a:endParaRPr lang="fr-BE"/>
        </a:p>
      </dgm:t>
    </dgm:pt>
    <dgm:pt modelId="{7641A1FF-2AE8-4F75-8F13-443A0BE5FCC7}">
      <dgm:prSet phldrT="[Text]"/>
      <dgm:spPr/>
      <dgm:t>
        <a:bodyPr/>
        <a:lstStyle/>
        <a:p>
          <a:r>
            <a:rPr lang="fr-BE" dirty="0"/>
            <a:t>Lobby for </a:t>
          </a:r>
          <a:r>
            <a:rPr lang="fr-BE" dirty="0" err="1"/>
            <a:t>improved</a:t>
          </a:r>
          <a:r>
            <a:rPr lang="fr-BE" dirty="0"/>
            <a:t> </a:t>
          </a:r>
          <a:r>
            <a:rPr lang="fr-BE" dirty="0" err="1"/>
            <a:t>access</a:t>
          </a:r>
          <a:r>
            <a:rPr lang="fr-BE" dirty="0"/>
            <a:t> to care</a:t>
          </a:r>
        </a:p>
      </dgm:t>
    </dgm:pt>
    <dgm:pt modelId="{9F57840C-08B2-4F46-B45B-12D4B9FDD1EE}" type="parTrans" cxnId="{CD4871AC-C917-4A0A-9450-1EB37FCEB3D1}">
      <dgm:prSet/>
      <dgm:spPr/>
      <dgm:t>
        <a:bodyPr/>
        <a:lstStyle/>
        <a:p>
          <a:endParaRPr lang="fr-BE"/>
        </a:p>
      </dgm:t>
    </dgm:pt>
    <dgm:pt modelId="{CD386F0B-A41E-4FEF-91A1-84E3CE321E2E}" type="sibTrans" cxnId="{CD4871AC-C917-4A0A-9450-1EB37FCEB3D1}">
      <dgm:prSet/>
      <dgm:spPr/>
      <dgm:t>
        <a:bodyPr/>
        <a:lstStyle/>
        <a:p>
          <a:endParaRPr lang="fr-BE"/>
        </a:p>
      </dgm:t>
    </dgm:pt>
    <dgm:pt modelId="{1DBC1F27-F628-43EF-8062-E8D1D055FAFF}" type="pres">
      <dgm:prSet presAssocID="{3CCDEC49-CB52-4758-9601-C85A556CC4E0}" presName="diagram" presStyleCnt="0">
        <dgm:presLayoutVars>
          <dgm:dir/>
          <dgm:resizeHandles val="exact"/>
        </dgm:presLayoutVars>
      </dgm:prSet>
      <dgm:spPr/>
    </dgm:pt>
    <dgm:pt modelId="{132FED73-ADB3-41AE-B030-36F8283EAA47}" type="pres">
      <dgm:prSet presAssocID="{35DA4A5E-8810-4DC5-B760-996EF9DF7791}" presName="node" presStyleLbl="node1" presStyleIdx="0" presStyleCnt="5">
        <dgm:presLayoutVars>
          <dgm:bulletEnabled val="1"/>
        </dgm:presLayoutVars>
      </dgm:prSet>
      <dgm:spPr/>
    </dgm:pt>
    <dgm:pt modelId="{0E76213E-7BF3-4354-9167-E4E79802719A}" type="pres">
      <dgm:prSet presAssocID="{7899393A-2D23-419F-A4CE-571CC96F95D9}" presName="sibTrans" presStyleCnt="0"/>
      <dgm:spPr/>
    </dgm:pt>
    <dgm:pt modelId="{65A14920-5282-4DA3-8C29-9259C71F825C}" type="pres">
      <dgm:prSet presAssocID="{D382ECC9-0736-4496-9563-D9EF5145B6A2}" presName="node" presStyleLbl="node1" presStyleIdx="1" presStyleCnt="5">
        <dgm:presLayoutVars>
          <dgm:bulletEnabled val="1"/>
        </dgm:presLayoutVars>
      </dgm:prSet>
      <dgm:spPr/>
    </dgm:pt>
    <dgm:pt modelId="{16F5E91D-1451-4950-8400-A71735FB1D8E}" type="pres">
      <dgm:prSet presAssocID="{5BD38062-AF4F-46BC-A762-F1031B918207}" presName="sibTrans" presStyleCnt="0"/>
      <dgm:spPr/>
    </dgm:pt>
    <dgm:pt modelId="{1A7C8394-0018-4714-806C-E174D0984DB1}" type="pres">
      <dgm:prSet presAssocID="{BD462986-0C0F-4895-9365-C705E50498F2}" presName="node" presStyleLbl="node1" presStyleIdx="2" presStyleCnt="5">
        <dgm:presLayoutVars>
          <dgm:bulletEnabled val="1"/>
        </dgm:presLayoutVars>
      </dgm:prSet>
      <dgm:spPr/>
    </dgm:pt>
    <dgm:pt modelId="{401B28CB-5925-4F27-B166-5720A8309996}" type="pres">
      <dgm:prSet presAssocID="{FC7B9096-9BA9-446F-814A-AAF08A91278E}" presName="sibTrans" presStyleCnt="0"/>
      <dgm:spPr/>
    </dgm:pt>
    <dgm:pt modelId="{ED80F43E-592D-4AE9-AF4B-838559ED161F}" type="pres">
      <dgm:prSet presAssocID="{BE195AB2-5E6D-463E-8EE7-947019C684E6}" presName="node" presStyleLbl="node1" presStyleIdx="3" presStyleCnt="5">
        <dgm:presLayoutVars>
          <dgm:bulletEnabled val="1"/>
        </dgm:presLayoutVars>
      </dgm:prSet>
      <dgm:spPr/>
    </dgm:pt>
    <dgm:pt modelId="{7E77448F-8623-45F0-94B8-E3CA01966C33}" type="pres">
      <dgm:prSet presAssocID="{9CA2A373-A6F0-41D9-A3A3-13DC988A1521}" presName="sibTrans" presStyleCnt="0"/>
      <dgm:spPr/>
    </dgm:pt>
    <dgm:pt modelId="{48786B32-57EE-4B73-8E13-E4EE68A493D7}" type="pres">
      <dgm:prSet presAssocID="{7641A1FF-2AE8-4F75-8F13-443A0BE5FCC7}" presName="node" presStyleLbl="node1" presStyleIdx="4" presStyleCnt="5">
        <dgm:presLayoutVars>
          <dgm:bulletEnabled val="1"/>
        </dgm:presLayoutVars>
      </dgm:prSet>
      <dgm:spPr/>
    </dgm:pt>
  </dgm:ptLst>
  <dgm:cxnLst>
    <dgm:cxn modelId="{11F2C005-3543-4AF9-A7A2-A8A4643F881E}" type="presOf" srcId="{BE195AB2-5E6D-463E-8EE7-947019C684E6}" destId="{ED80F43E-592D-4AE9-AF4B-838559ED161F}" srcOrd="0" destOrd="0" presId="urn:microsoft.com/office/officeart/2005/8/layout/default"/>
    <dgm:cxn modelId="{3E8EBE07-8A1C-4E4A-88AD-89E0B6A71AD2}" srcId="{3CCDEC49-CB52-4758-9601-C85A556CC4E0}" destId="{BE195AB2-5E6D-463E-8EE7-947019C684E6}" srcOrd="3" destOrd="0" parTransId="{5135CD4E-1A85-47CB-B97C-84F57F4B992B}" sibTransId="{9CA2A373-A6F0-41D9-A3A3-13DC988A1521}"/>
    <dgm:cxn modelId="{1EF4845F-2979-42C8-9C61-77E3B4056740}" type="presOf" srcId="{BD462986-0C0F-4895-9365-C705E50498F2}" destId="{1A7C8394-0018-4714-806C-E174D0984DB1}" srcOrd="0" destOrd="0" presId="urn:microsoft.com/office/officeart/2005/8/layout/default"/>
    <dgm:cxn modelId="{3FDDB855-DE1E-4F3A-B77C-B6BF6C7853A7}" type="presOf" srcId="{D382ECC9-0736-4496-9563-D9EF5145B6A2}" destId="{65A14920-5282-4DA3-8C29-9259C71F825C}" srcOrd="0" destOrd="0" presId="urn:microsoft.com/office/officeart/2005/8/layout/default"/>
    <dgm:cxn modelId="{1FF3807B-5A96-4DB6-A026-6997AEC2369E}" srcId="{3CCDEC49-CB52-4758-9601-C85A556CC4E0}" destId="{BD462986-0C0F-4895-9365-C705E50498F2}" srcOrd="2" destOrd="0" parTransId="{A441AD9F-36EF-4A2A-A111-B5472B7F1CB8}" sibTransId="{FC7B9096-9BA9-446F-814A-AAF08A91278E}"/>
    <dgm:cxn modelId="{F3387D89-609C-4239-A813-FE6D15D08C55}" type="presOf" srcId="{35DA4A5E-8810-4DC5-B760-996EF9DF7791}" destId="{132FED73-ADB3-41AE-B030-36F8283EAA47}" srcOrd="0" destOrd="0" presId="urn:microsoft.com/office/officeart/2005/8/layout/default"/>
    <dgm:cxn modelId="{74A1A590-5242-4A9C-979F-D9980EE50328}" type="presOf" srcId="{3CCDEC49-CB52-4758-9601-C85A556CC4E0}" destId="{1DBC1F27-F628-43EF-8062-E8D1D055FAFF}" srcOrd="0" destOrd="0" presId="urn:microsoft.com/office/officeart/2005/8/layout/default"/>
    <dgm:cxn modelId="{CD4871AC-C917-4A0A-9450-1EB37FCEB3D1}" srcId="{3CCDEC49-CB52-4758-9601-C85A556CC4E0}" destId="{7641A1FF-2AE8-4F75-8F13-443A0BE5FCC7}" srcOrd="4" destOrd="0" parTransId="{9F57840C-08B2-4F46-B45B-12D4B9FDD1EE}" sibTransId="{CD386F0B-A41E-4FEF-91A1-84E3CE321E2E}"/>
    <dgm:cxn modelId="{D5DB5DB7-D5B8-458D-B105-7C196C6DCABA}" type="presOf" srcId="{7641A1FF-2AE8-4F75-8F13-443A0BE5FCC7}" destId="{48786B32-57EE-4B73-8E13-E4EE68A493D7}" srcOrd="0" destOrd="0" presId="urn:microsoft.com/office/officeart/2005/8/layout/default"/>
    <dgm:cxn modelId="{B4364FD2-6A3C-4F03-B55C-BB5FE9412F19}" srcId="{3CCDEC49-CB52-4758-9601-C85A556CC4E0}" destId="{35DA4A5E-8810-4DC5-B760-996EF9DF7791}" srcOrd="0" destOrd="0" parTransId="{2E67D4E7-EA1C-4825-89C2-E5F56EBBA893}" sibTransId="{7899393A-2D23-419F-A4CE-571CC96F95D9}"/>
    <dgm:cxn modelId="{8EA56EF4-5EDF-4A3C-8900-0E04BAD64C99}" srcId="{3CCDEC49-CB52-4758-9601-C85A556CC4E0}" destId="{D382ECC9-0736-4496-9563-D9EF5145B6A2}" srcOrd="1" destOrd="0" parTransId="{61687087-2893-4B6E-920D-F019C468943E}" sibTransId="{5BD38062-AF4F-46BC-A762-F1031B918207}"/>
    <dgm:cxn modelId="{9DC65DDB-2BDC-488D-970D-82C27E8200A5}" type="presParOf" srcId="{1DBC1F27-F628-43EF-8062-E8D1D055FAFF}" destId="{132FED73-ADB3-41AE-B030-36F8283EAA47}" srcOrd="0" destOrd="0" presId="urn:microsoft.com/office/officeart/2005/8/layout/default"/>
    <dgm:cxn modelId="{5752D202-B056-465B-8FF5-B2F26A769878}" type="presParOf" srcId="{1DBC1F27-F628-43EF-8062-E8D1D055FAFF}" destId="{0E76213E-7BF3-4354-9167-E4E79802719A}" srcOrd="1" destOrd="0" presId="urn:microsoft.com/office/officeart/2005/8/layout/default"/>
    <dgm:cxn modelId="{2A3AC622-CED8-4C86-87F7-46472CCDCFF1}" type="presParOf" srcId="{1DBC1F27-F628-43EF-8062-E8D1D055FAFF}" destId="{65A14920-5282-4DA3-8C29-9259C71F825C}" srcOrd="2" destOrd="0" presId="urn:microsoft.com/office/officeart/2005/8/layout/default"/>
    <dgm:cxn modelId="{063EC624-4575-4029-A34D-86B149D6F9B8}" type="presParOf" srcId="{1DBC1F27-F628-43EF-8062-E8D1D055FAFF}" destId="{16F5E91D-1451-4950-8400-A71735FB1D8E}" srcOrd="3" destOrd="0" presId="urn:microsoft.com/office/officeart/2005/8/layout/default"/>
    <dgm:cxn modelId="{B3BD1F14-D947-4F2A-ADF8-A0EF62FF41E2}" type="presParOf" srcId="{1DBC1F27-F628-43EF-8062-E8D1D055FAFF}" destId="{1A7C8394-0018-4714-806C-E174D0984DB1}" srcOrd="4" destOrd="0" presId="urn:microsoft.com/office/officeart/2005/8/layout/default"/>
    <dgm:cxn modelId="{51609997-62D8-4851-9A95-9FFC190AAA9F}" type="presParOf" srcId="{1DBC1F27-F628-43EF-8062-E8D1D055FAFF}" destId="{401B28CB-5925-4F27-B166-5720A8309996}" srcOrd="5" destOrd="0" presId="urn:microsoft.com/office/officeart/2005/8/layout/default"/>
    <dgm:cxn modelId="{E3127949-DA19-4506-9B82-DDB7847E520D}" type="presParOf" srcId="{1DBC1F27-F628-43EF-8062-E8D1D055FAFF}" destId="{ED80F43E-592D-4AE9-AF4B-838559ED161F}" srcOrd="6" destOrd="0" presId="urn:microsoft.com/office/officeart/2005/8/layout/default"/>
    <dgm:cxn modelId="{5F329946-EF14-4E28-AAD2-B652727193B5}" type="presParOf" srcId="{1DBC1F27-F628-43EF-8062-E8D1D055FAFF}" destId="{7E77448F-8623-45F0-94B8-E3CA01966C33}" srcOrd="7" destOrd="0" presId="urn:microsoft.com/office/officeart/2005/8/layout/default"/>
    <dgm:cxn modelId="{7D596F9D-3FAF-4FE8-AC8D-230FE3E5E973}" type="presParOf" srcId="{1DBC1F27-F628-43EF-8062-E8D1D055FAFF}" destId="{48786B32-57EE-4B73-8E13-E4EE68A493D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8AD85A-3091-4361-9C02-59554F8B015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</dgm:pt>
    <dgm:pt modelId="{8FA6DC76-6E6A-44D6-9330-E32D307B482F}">
      <dgm:prSet phldrT="[Text]"/>
      <dgm:spPr/>
      <dgm:t>
        <a:bodyPr/>
        <a:lstStyle/>
        <a:p>
          <a:r>
            <a:rPr lang="fr-BE" dirty="0"/>
            <a:t>Respect and </a:t>
          </a:r>
          <a:r>
            <a:rPr lang="fr-BE" dirty="0" err="1"/>
            <a:t>commitment</a:t>
          </a:r>
          <a:r>
            <a:rPr lang="fr-BE" dirty="0"/>
            <a:t> (PEC)</a:t>
          </a:r>
        </a:p>
      </dgm:t>
    </dgm:pt>
    <dgm:pt modelId="{44A31A58-28FB-4A09-BE59-ABCCA979C62D}" type="parTrans" cxnId="{BAB4C3FF-01BC-46FF-93EB-52469B7053E0}">
      <dgm:prSet/>
      <dgm:spPr/>
      <dgm:t>
        <a:bodyPr/>
        <a:lstStyle/>
        <a:p>
          <a:endParaRPr lang="fr-BE"/>
        </a:p>
      </dgm:t>
    </dgm:pt>
    <dgm:pt modelId="{CD922906-54E8-4214-B1D4-9B34B6FE4B48}" type="sibTrans" cxnId="{BAB4C3FF-01BC-46FF-93EB-52469B7053E0}">
      <dgm:prSet/>
      <dgm:spPr/>
      <dgm:t>
        <a:bodyPr/>
        <a:lstStyle/>
        <a:p>
          <a:endParaRPr lang="fr-BE"/>
        </a:p>
      </dgm:t>
    </dgm:pt>
    <dgm:pt modelId="{24405ED4-2C2E-4FCD-B1CF-FA3E8E36E1F9}">
      <dgm:prSet phldrT="[Text]"/>
      <dgm:spPr/>
      <dgm:t>
        <a:bodyPr/>
        <a:lstStyle/>
        <a:p>
          <a:r>
            <a:rPr lang="fr-BE" dirty="0" err="1"/>
            <a:t>Experience</a:t>
          </a:r>
          <a:r>
            <a:rPr lang="fr-BE" dirty="0"/>
            <a:t> and insights</a:t>
          </a:r>
        </a:p>
      </dgm:t>
    </dgm:pt>
    <dgm:pt modelId="{21C529D3-97BA-43FB-AF24-B71C6A25F5D3}" type="parTrans" cxnId="{CE73CEA8-D13E-4089-87BE-FC89A11C1D26}">
      <dgm:prSet/>
      <dgm:spPr/>
      <dgm:t>
        <a:bodyPr/>
        <a:lstStyle/>
        <a:p>
          <a:endParaRPr lang="fr-BE"/>
        </a:p>
      </dgm:t>
    </dgm:pt>
    <dgm:pt modelId="{4886F001-3091-4A0E-B620-B3F022B24E5D}" type="sibTrans" cxnId="{CE73CEA8-D13E-4089-87BE-FC89A11C1D26}">
      <dgm:prSet/>
      <dgm:spPr/>
      <dgm:t>
        <a:bodyPr/>
        <a:lstStyle/>
        <a:p>
          <a:endParaRPr lang="fr-BE"/>
        </a:p>
      </dgm:t>
    </dgm:pt>
    <dgm:pt modelId="{A8DF78F2-1B46-424C-8DF6-C0404C040F63}">
      <dgm:prSet phldrT="[Text]"/>
      <dgm:spPr/>
      <dgm:t>
        <a:bodyPr/>
        <a:lstStyle/>
        <a:p>
          <a:r>
            <a:rPr lang="fr-BE" dirty="0" err="1"/>
            <a:t>Deliver</a:t>
          </a:r>
          <a:r>
            <a:rPr lang="fr-BE" dirty="0"/>
            <a:t> support and inspiration to </a:t>
          </a:r>
          <a:r>
            <a:rPr lang="fr-BE" dirty="0" err="1"/>
            <a:t>others</a:t>
          </a:r>
          <a:endParaRPr lang="fr-BE" dirty="0"/>
        </a:p>
      </dgm:t>
    </dgm:pt>
    <dgm:pt modelId="{BC8A7D47-04D2-40C6-B236-D4D12904E085}" type="parTrans" cxnId="{E02D4C93-A335-47F5-B35F-8FD76AE600D7}">
      <dgm:prSet/>
      <dgm:spPr/>
      <dgm:t>
        <a:bodyPr/>
        <a:lstStyle/>
        <a:p>
          <a:endParaRPr lang="fr-BE"/>
        </a:p>
      </dgm:t>
    </dgm:pt>
    <dgm:pt modelId="{65784F3B-2D9A-49D5-9F64-E3A0F6F38EA0}" type="sibTrans" cxnId="{E02D4C93-A335-47F5-B35F-8FD76AE600D7}">
      <dgm:prSet/>
      <dgm:spPr/>
      <dgm:t>
        <a:bodyPr/>
        <a:lstStyle/>
        <a:p>
          <a:endParaRPr lang="fr-BE"/>
        </a:p>
      </dgm:t>
    </dgm:pt>
    <dgm:pt modelId="{CAB8C4B2-1A69-4451-ADEF-78CFEC041A01}" type="pres">
      <dgm:prSet presAssocID="{A98AD85A-3091-4361-9C02-59554F8B015F}" presName="outerComposite" presStyleCnt="0">
        <dgm:presLayoutVars>
          <dgm:chMax val="5"/>
          <dgm:dir/>
          <dgm:resizeHandles val="exact"/>
        </dgm:presLayoutVars>
      </dgm:prSet>
      <dgm:spPr/>
    </dgm:pt>
    <dgm:pt modelId="{7299A6B2-C32B-4ADC-8CBD-1C80FDF3B8D5}" type="pres">
      <dgm:prSet presAssocID="{A98AD85A-3091-4361-9C02-59554F8B015F}" presName="dummyMaxCanvas" presStyleCnt="0">
        <dgm:presLayoutVars/>
      </dgm:prSet>
      <dgm:spPr/>
    </dgm:pt>
    <dgm:pt modelId="{8DE6A0E7-4FF5-46EB-9346-500F9C682BC9}" type="pres">
      <dgm:prSet presAssocID="{A98AD85A-3091-4361-9C02-59554F8B015F}" presName="ThreeNodes_1" presStyleLbl="node1" presStyleIdx="0" presStyleCnt="3">
        <dgm:presLayoutVars>
          <dgm:bulletEnabled val="1"/>
        </dgm:presLayoutVars>
      </dgm:prSet>
      <dgm:spPr/>
    </dgm:pt>
    <dgm:pt modelId="{9A609DF9-EB54-4774-9985-BA8ED3857040}" type="pres">
      <dgm:prSet presAssocID="{A98AD85A-3091-4361-9C02-59554F8B015F}" presName="ThreeNodes_2" presStyleLbl="node1" presStyleIdx="1" presStyleCnt="3">
        <dgm:presLayoutVars>
          <dgm:bulletEnabled val="1"/>
        </dgm:presLayoutVars>
      </dgm:prSet>
      <dgm:spPr/>
    </dgm:pt>
    <dgm:pt modelId="{D5554B2E-1558-46FE-BFF8-8838576597C6}" type="pres">
      <dgm:prSet presAssocID="{A98AD85A-3091-4361-9C02-59554F8B015F}" presName="ThreeNodes_3" presStyleLbl="node1" presStyleIdx="2" presStyleCnt="3">
        <dgm:presLayoutVars>
          <dgm:bulletEnabled val="1"/>
        </dgm:presLayoutVars>
      </dgm:prSet>
      <dgm:spPr/>
    </dgm:pt>
    <dgm:pt modelId="{729A6BE3-CEE5-4152-97EF-3F1BEA83345D}" type="pres">
      <dgm:prSet presAssocID="{A98AD85A-3091-4361-9C02-59554F8B015F}" presName="ThreeConn_1-2" presStyleLbl="fgAccFollowNode1" presStyleIdx="0" presStyleCnt="2">
        <dgm:presLayoutVars>
          <dgm:bulletEnabled val="1"/>
        </dgm:presLayoutVars>
      </dgm:prSet>
      <dgm:spPr/>
    </dgm:pt>
    <dgm:pt modelId="{EB238EC8-1E16-452E-9D9A-AFD18F7CE67D}" type="pres">
      <dgm:prSet presAssocID="{A98AD85A-3091-4361-9C02-59554F8B015F}" presName="ThreeConn_2-3" presStyleLbl="fgAccFollowNode1" presStyleIdx="1" presStyleCnt="2">
        <dgm:presLayoutVars>
          <dgm:bulletEnabled val="1"/>
        </dgm:presLayoutVars>
      </dgm:prSet>
      <dgm:spPr/>
    </dgm:pt>
    <dgm:pt modelId="{283D89B7-6BE1-4B2F-8515-70A6EE89F2F0}" type="pres">
      <dgm:prSet presAssocID="{A98AD85A-3091-4361-9C02-59554F8B015F}" presName="ThreeNodes_1_text" presStyleLbl="node1" presStyleIdx="2" presStyleCnt="3">
        <dgm:presLayoutVars>
          <dgm:bulletEnabled val="1"/>
        </dgm:presLayoutVars>
      </dgm:prSet>
      <dgm:spPr/>
    </dgm:pt>
    <dgm:pt modelId="{BF56940A-2EED-46C2-AC2D-A5ADDE450576}" type="pres">
      <dgm:prSet presAssocID="{A98AD85A-3091-4361-9C02-59554F8B015F}" presName="ThreeNodes_2_text" presStyleLbl="node1" presStyleIdx="2" presStyleCnt="3">
        <dgm:presLayoutVars>
          <dgm:bulletEnabled val="1"/>
        </dgm:presLayoutVars>
      </dgm:prSet>
      <dgm:spPr/>
    </dgm:pt>
    <dgm:pt modelId="{AA7AEDF4-7439-4383-AC04-2762C0AEA417}" type="pres">
      <dgm:prSet presAssocID="{A98AD85A-3091-4361-9C02-59554F8B015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FDD2D0E-FBF9-4660-9A6B-803FE0078A7C}" type="presOf" srcId="{A98AD85A-3091-4361-9C02-59554F8B015F}" destId="{CAB8C4B2-1A69-4451-ADEF-78CFEC041A01}" srcOrd="0" destOrd="0" presId="urn:microsoft.com/office/officeart/2005/8/layout/vProcess5"/>
    <dgm:cxn modelId="{12D75918-CFEB-4B21-8BFA-D65F67B28B2C}" type="presOf" srcId="{8FA6DC76-6E6A-44D6-9330-E32D307B482F}" destId="{283D89B7-6BE1-4B2F-8515-70A6EE89F2F0}" srcOrd="1" destOrd="0" presId="urn:microsoft.com/office/officeart/2005/8/layout/vProcess5"/>
    <dgm:cxn modelId="{FBE80A2D-AA47-48A9-9C62-080204729C94}" type="presOf" srcId="{24405ED4-2C2E-4FCD-B1CF-FA3E8E36E1F9}" destId="{9A609DF9-EB54-4774-9985-BA8ED3857040}" srcOrd="0" destOrd="0" presId="urn:microsoft.com/office/officeart/2005/8/layout/vProcess5"/>
    <dgm:cxn modelId="{6913BE43-CC3C-4559-8620-6F8E4521377E}" type="presOf" srcId="{A8DF78F2-1B46-424C-8DF6-C0404C040F63}" destId="{AA7AEDF4-7439-4383-AC04-2762C0AEA417}" srcOrd="1" destOrd="0" presId="urn:microsoft.com/office/officeart/2005/8/layout/vProcess5"/>
    <dgm:cxn modelId="{9920D568-AC5D-45BA-938F-BC6FF1D8BA32}" type="presOf" srcId="{24405ED4-2C2E-4FCD-B1CF-FA3E8E36E1F9}" destId="{BF56940A-2EED-46C2-AC2D-A5ADDE450576}" srcOrd="1" destOrd="0" presId="urn:microsoft.com/office/officeart/2005/8/layout/vProcess5"/>
    <dgm:cxn modelId="{CE606C4E-4555-4A32-BF39-E9BE338ACB2F}" type="presOf" srcId="{4886F001-3091-4A0E-B620-B3F022B24E5D}" destId="{EB238EC8-1E16-452E-9D9A-AFD18F7CE67D}" srcOrd="0" destOrd="0" presId="urn:microsoft.com/office/officeart/2005/8/layout/vProcess5"/>
    <dgm:cxn modelId="{41E40C86-1E07-4735-B04F-9037BE99AC48}" type="presOf" srcId="{8FA6DC76-6E6A-44D6-9330-E32D307B482F}" destId="{8DE6A0E7-4FF5-46EB-9346-500F9C682BC9}" srcOrd="0" destOrd="0" presId="urn:microsoft.com/office/officeart/2005/8/layout/vProcess5"/>
    <dgm:cxn modelId="{E02D4C93-A335-47F5-B35F-8FD76AE600D7}" srcId="{A98AD85A-3091-4361-9C02-59554F8B015F}" destId="{A8DF78F2-1B46-424C-8DF6-C0404C040F63}" srcOrd="2" destOrd="0" parTransId="{BC8A7D47-04D2-40C6-B236-D4D12904E085}" sibTransId="{65784F3B-2D9A-49D5-9F64-E3A0F6F38EA0}"/>
    <dgm:cxn modelId="{4A23AD98-F2CA-44F9-9CD5-3494B582E7ED}" type="presOf" srcId="{CD922906-54E8-4214-B1D4-9B34B6FE4B48}" destId="{729A6BE3-CEE5-4152-97EF-3F1BEA83345D}" srcOrd="0" destOrd="0" presId="urn:microsoft.com/office/officeart/2005/8/layout/vProcess5"/>
    <dgm:cxn modelId="{9CF0E7A0-5A4C-47C9-8A97-D97B179434F8}" type="presOf" srcId="{A8DF78F2-1B46-424C-8DF6-C0404C040F63}" destId="{D5554B2E-1558-46FE-BFF8-8838576597C6}" srcOrd="0" destOrd="0" presId="urn:microsoft.com/office/officeart/2005/8/layout/vProcess5"/>
    <dgm:cxn modelId="{CE73CEA8-D13E-4089-87BE-FC89A11C1D26}" srcId="{A98AD85A-3091-4361-9C02-59554F8B015F}" destId="{24405ED4-2C2E-4FCD-B1CF-FA3E8E36E1F9}" srcOrd="1" destOrd="0" parTransId="{21C529D3-97BA-43FB-AF24-B71C6A25F5D3}" sibTransId="{4886F001-3091-4A0E-B620-B3F022B24E5D}"/>
    <dgm:cxn modelId="{BAB4C3FF-01BC-46FF-93EB-52469B7053E0}" srcId="{A98AD85A-3091-4361-9C02-59554F8B015F}" destId="{8FA6DC76-6E6A-44D6-9330-E32D307B482F}" srcOrd="0" destOrd="0" parTransId="{44A31A58-28FB-4A09-BE59-ABCCA979C62D}" sibTransId="{CD922906-54E8-4214-B1D4-9B34B6FE4B48}"/>
    <dgm:cxn modelId="{47892D32-BACA-4F3C-B783-C992FEF4C951}" type="presParOf" srcId="{CAB8C4B2-1A69-4451-ADEF-78CFEC041A01}" destId="{7299A6B2-C32B-4ADC-8CBD-1C80FDF3B8D5}" srcOrd="0" destOrd="0" presId="urn:microsoft.com/office/officeart/2005/8/layout/vProcess5"/>
    <dgm:cxn modelId="{E12CF1C9-6198-4B19-88C2-E7C45FE5A7FC}" type="presParOf" srcId="{CAB8C4B2-1A69-4451-ADEF-78CFEC041A01}" destId="{8DE6A0E7-4FF5-46EB-9346-500F9C682BC9}" srcOrd="1" destOrd="0" presId="urn:microsoft.com/office/officeart/2005/8/layout/vProcess5"/>
    <dgm:cxn modelId="{11CE1449-69AF-4D36-85FE-767DCF13E8AC}" type="presParOf" srcId="{CAB8C4B2-1A69-4451-ADEF-78CFEC041A01}" destId="{9A609DF9-EB54-4774-9985-BA8ED3857040}" srcOrd="2" destOrd="0" presId="urn:microsoft.com/office/officeart/2005/8/layout/vProcess5"/>
    <dgm:cxn modelId="{8D96844D-911E-470E-A80A-0AAF6CB2FC85}" type="presParOf" srcId="{CAB8C4B2-1A69-4451-ADEF-78CFEC041A01}" destId="{D5554B2E-1558-46FE-BFF8-8838576597C6}" srcOrd="3" destOrd="0" presId="urn:microsoft.com/office/officeart/2005/8/layout/vProcess5"/>
    <dgm:cxn modelId="{AB89BC9B-A442-4A66-B6C1-34082897968E}" type="presParOf" srcId="{CAB8C4B2-1A69-4451-ADEF-78CFEC041A01}" destId="{729A6BE3-CEE5-4152-97EF-3F1BEA83345D}" srcOrd="4" destOrd="0" presId="urn:microsoft.com/office/officeart/2005/8/layout/vProcess5"/>
    <dgm:cxn modelId="{B19E0638-E4F5-49AE-AC9C-A8BCCB41FB27}" type="presParOf" srcId="{CAB8C4B2-1A69-4451-ADEF-78CFEC041A01}" destId="{EB238EC8-1E16-452E-9D9A-AFD18F7CE67D}" srcOrd="5" destOrd="0" presId="urn:microsoft.com/office/officeart/2005/8/layout/vProcess5"/>
    <dgm:cxn modelId="{0B6AA35A-E3F7-4F97-9021-7A1A516E3B92}" type="presParOf" srcId="{CAB8C4B2-1A69-4451-ADEF-78CFEC041A01}" destId="{283D89B7-6BE1-4B2F-8515-70A6EE89F2F0}" srcOrd="6" destOrd="0" presId="urn:microsoft.com/office/officeart/2005/8/layout/vProcess5"/>
    <dgm:cxn modelId="{3985C2DD-1F94-4BB4-9C26-37EE72A45EB7}" type="presParOf" srcId="{CAB8C4B2-1A69-4451-ADEF-78CFEC041A01}" destId="{BF56940A-2EED-46C2-AC2D-A5ADDE450576}" srcOrd="7" destOrd="0" presId="urn:microsoft.com/office/officeart/2005/8/layout/vProcess5"/>
    <dgm:cxn modelId="{4559D377-32F0-4C3C-BDC5-30ADCDA996F6}" type="presParOf" srcId="{CAB8C4B2-1A69-4451-ADEF-78CFEC041A01}" destId="{AA7AEDF4-7439-4383-AC04-2762C0AEA41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4D5113-68A9-4DC3-9788-3D491FC028E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32440D2D-1F81-48D3-8571-49C4E1A58684}">
      <dgm:prSet phldrT="[Text]"/>
      <dgm:spPr/>
      <dgm:t>
        <a:bodyPr/>
        <a:lstStyle/>
        <a:p>
          <a:r>
            <a:rPr lang="fr-BE" dirty="0" err="1"/>
            <a:t>facebook</a:t>
          </a:r>
          <a:endParaRPr lang="fr-BE" dirty="0"/>
        </a:p>
      </dgm:t>
    </dgm:pt>
    <dgm:pt modelId="{7559C0E9-047D-422A-B9D9-520CE6BE25F0}" type="parTrans" cxnId="{1F731E31-13FF-484D-B433-8D171494C674}">
      <dgm:prSet/>
      <dgm:spPr/>
      <dgm:t>
        <a:bodyPr/>
        <a:lstStyle/>
        <a:p>
          <a:endParaRPr lang="fr-BE"/>
        </a:p>
      </dgm:t>
    </dgm:pt>
    <dgm:pt modelId="{D623C08E-3DD2-4DF7-9F61-F47213F9F276}" type="sibTrans" cxnId="{1F731E31-13FF-484D-B433-8D171494C674}">
      <dgm:prSet/>
      <dgm:spPr/>
      <dgm:t>
        <a:bodyPr/>
        <a:lstStyle/>
        <a:p>
          <a:endParaRPr lang="fr-BE"/>
        </a:p>
      </dgm:t>
    </dgm:pt>
    <dgm:pt modelId="{54B1C67F-C6F1-46A0-8267-FCF8DF7EEA23}">
      <dgm:prSet phldrT="[Text]"/>
      <dgm:spPr/>
      <dgm:t>
        <a:bodyPr/>
        <a:lstStyle/>
        <a:p>
          <a:r>
            <a:rPr lang="fr-BE" dirty="0" err="1"/>
            <a:t>Amyloidosis</a:t>
          </a:r>
          <a:r>
            <a:rPr lang="fr-BE" dirty="0"/>
            <a:t> Association </a:t>
          </a:r>
          <a:r>
            <a:rPr lang="fr-BE" dirty="0" err="1"/>
            <a:t>Belgium</a:t>
          </a:r>
          <a:r>
            <a:rPr lang="fr-BE" dirty="0"/>
            <a:t>- </a:t>
          </a:r>
          <a:r>
            <a:rPr lang="fr-BE" dirty="0" err="1"/>
            <a:t>AmyBel</a:t>
          </a:r>
          <a:r>
            <a:rPr lang="fr-BE" dirty="0"/>
            <a:t> </a:t>
          </a:r>
        </a:p>
      </dgm:t>
    </dgm:pt>
    <dgm:pt modelId="{91468956-476A-4F29-A98C-9A447E2D4D58}" type="parTrans" cxnId="{682D492F-91D5-43D3-ACB0-A52F3D07173E}">
      <dgm:prSet/>
      <dgm:spPr/>
      <dgm:t>
        <a:bodyPr/>
        <a:lstStyle/>
        <a:p>
          <a:endParaRPr lang="fr-BE"/>
        </a:p>
      </dgm:t>
    </dgm:pt>
    <dgm:pt modelId="{FB246CFF-777F-4374-BC48-98D5469165F3}" type="sibTrans" cxnId="{682D492F-91D5-43D3-ACB0-A52F3D07173E}">
      <dgm:prSet/>
      <dgm:spPr/>
      <dgm:t>
        <a:bodyPr/>
        <a:lstStyle/>
        <a:p>
          <a:endParaRPr lang="fr-BE"/>
        </a:p>
      </dgm:t>
    </dgm:pt>
    <dgm:pt modelId="{49C4F069-9361-45FF-ADF5-0C3E20AD787B}">
      <dgm:prSet phldrT="[Text]"/>
      <dgm:spPr/>
      <dgm:t>
        <a:bodyPr/>
        <a:lstStyle/>
        <a:p>
          <a:r>
            <a:rPr lang="fr-BE" dirty="0" err="1"/>
            <a:t>website</a:t>
          </a:r>
          <a:endParaRPr lang="fr-BE" dirty="0"/>
        </a:p>
      </dgm:t>
    </dgm:pt>
    <dgm:pt modelId="{D4096549-B81E-4749-9B9D-BDDA58A1492B}" type="parTrans" cxnId="{7531D11F-E928-421B-8116-235D8FA70176}">
      <dgm:prSet/>
      <dgm:spPr/>
      <dgm:t>
        <a:bodyPr/>
        <a:lstStyle/>
        <a:p>
          <a:endParaRPr lang="fr-BE"/>
        </a:p>
      </dgm:t>
    </dgm:pt>
    <dgm:pt modelId="{9EB70E66-8B45-4453-BD70-E68821869BB6}" type="sibTrans" cxnId="{7531D11F-E928-421B-8116-235D8FA70176}">
      <dgm:prSet/>
      <dgm:spPr/>
      <dgm:t>
        <a:bodyPr/>
        <a:lstStyle/>
        <a:p>
          <a:r>
            <a:rPr lang="fr-BE" dirty="0"/>
            <a:t>YouTube</a:t>
          </a:r>
        </a:p>
      </dgm:t>
    </dgm:pt>
    <dgm:pt modelId="{7C37254B-1B17-4C80-B6A7-D0F65C6F1173}">
      <dgm:prSet phldrT="[Text]"/>
      <dgm:spPr/>
      <dgm:t>
        <a:bodyPr/>
        <a:lstStyle/>
        <a:p>
          <a:r>
            <a:rPr lang="fr-BE" dirty="0">
              <a:hlinkClick xmlns:r="http://schemas.openxmlformats.org/officeDocument/2006/relationships" r:id="rId1"/>
            </a:rPr>
            <a:t>www.amybel.be</a:t>
          </a:r>
          <a:r>
            <a:rPr lang="fr-BE" dirty="0"/>
            <a:t> </a:t>
          </a:r>
          <a:r>
            <a:rPr lang="fr-BE" dirty="0" err="1"/>
            <a:t>under</a:t>
          </a:r>
          <a:r>
            <a:rPr lang="fr-BE" dirty="0"/>
            <a:t> construction</a:t>
          </a:r>
        </a:p>
      </dgm:t>
    </dgm:pt>
    <dgm:pt modelId="{4C428CE5-9926-4838-B691-54B7967F20A7}" type="parTrans" cxnId="{BA234013-F8EE-4C89-9FEB-480E60766547}">
      <dgm:prSet/>
      <dgm:spPr/>
      <dgm:t>
        <a:bodyPr/>
        <a:lstStyle/>
        <a:p>
          <a:endParaRPr lang="fr-BE"/>
        </a:p>
      </dgm:t>
    </dgm:pt>
    <dgm:pt modelId="{98AF60FF-0498-4D66-9263-F42DE3CE0D89}" type="sibTrans" cxnId="{BA234013-F8EE-4C89-9FEB-480E60766547}">
      <dgm:prSet/>
      <dgm:spPr/>
      <dgm:t>
        <a:bodyPr/>
        <a:lstStyle/>
        <a:p>
          <a:endParaRPr lang="fr-BE"/>
        </a:p>
      </dgm:t>
    </dgm:pt>
    <dgm:pt modelId="{D544DF83-468A-4F35-86CF-321E1DDCE05C}">
      <dgm:prSet phldrT="[Text]"/>
      <dgm:spPr/>
      <dgm:t>
        <a:bodyPr/>
        <a:lstStyle/>
        <a:p>
          <a:r>
            <a:rPr lang="fr-BE"/>
            <a:t>Linkedln</a:t>
          </a:r>
          <a:r>
            <a:rPr lang="fr-BE" dirty="0"/>
            <a:t> </a:t>
          </a:r>
        </a:p>
      </dgm:t>
    </dgm:pt>
    <dgm:pt modelId="{A60DA8B8-EF36-4BBC-834F-8255B765B849}" type="parTrans" cxnId="{6699104B-4111-4917-9658-9FB53B30D26E}">
      <dgm:prSet/>
      <dgm:spPr/>
      <dgm:t>
        <a:bodyPr/>
        <a:lstStyle/>
        <a:p>
          <a:endParaRPr lang="fr-BE"/>
        </a:p>
      </dgm:t>
    </dgm:pt>
    <dgm:pt modelId="{75A34D3E-9D0B-4FB1-8DE3-4BBA389B8022}" type="sibTrans" cxnId="{6699104B-4111-4917-9658-9FB53B30D26E}">
      <dgm:prSet/>
      <dgm:spPr/>
      <dgm:t>
        <a:bodyPr/>
        <a:lstStyle/>
        <a:p>
          <a:endParaRPr lang="fr-BE"/>
        </a:p>
      </dgm:t>
    </dgm:pt>
    <dgm:pt modelId="{9AFFEEFA-74A2-4C77-B7DF-3676D9ECDF6A}">
      <dgm:prSet phldrT="[Text]"/>
      <dgm:spPr/>
      <dgm:t>
        <a:bodyPr/>
        <a:lstStyle/>
        <a:p>
          <a:r>
            <a:rPr lang="fr-BE" dirty="0"/>
            <a:t>Under construction</a:t>
          </a:r>
        </a:p>
      </dgm:t>
    </dgm:pt>
    <dgm:pt modelId="{A67202A5-DA16-438D-BAB9-B66ED1FB3002}" type="parTrans" cxnId="{F4B826BA-1660-497C-AF26-01C21161963D}">
      <dgm:prSet/>
      <dgm:spPr/>
      <dgm:t>
        <a:bodyPr/>
        <a:lstStyle/>
        <a:p>
          <a:endParaRPr lang="fr-BE"/>
        </a:p>
      </dgm:t>
    </dgm:pt>
    <dgm:pt modelId="{FD8B4597-AAB7-4998-89A0-4D458EE0DEFF}" type="sibTrans" cxnId="{F4B826BA-1660-497C-AF26-01C21161963D}">
      <dgm:prSet/>
      <dgm:spPr/>
      <dgm:t>
        <a:bodyPr/>
        <a:lstStyle/>
        <a:p>
          <a:endParaRPr lang="fr-BE"/>
        </a:p>
      </dgm:t>
    </dgm:pt>
    <dgm:pt modelId="{A1D03C3A-E3D0-4110-94AE-E7086E0393C3}" type="pres">
      <dgm:prSet presAssocID="{C74D5113-68A9-4DC3-9788-3D491FC028EF}" presName="Name0" presStyleCnt="0">
        <dgm:presLayoutVars>
          <dgm:chMax/>
          <dgm:chPref/>
          <dgm:dir/>
          <dgm:animLvl val="lvl"/>
        </dgm:presLayoutVars>
      </dgm:prSet>
      <dgm:spPr/>
    </dgm:pt>
    <dgm:pt modelId="{EBFFD2AC-BD3A-41F3-9769-31778AC81EEB}" type="pres">
      <dgm:prSet presAssocID="{32440D2D-1F81-48D3-8571-49C4E1A58684}" presName="composite" presStyleCnt="0"/>
      <dgm:spPr/>
    </dgm:pt>
    <dgm:pt modelId="{3FDAE379-449E-437C-BA4A-02BC44DDA2A1}" type="pres">
      <dgm:prSet presAssocID="{32440D2D-1F81-48D3-8571-49C4E1A5868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5B0956A-1817-4C8A-8C86-BB2B322D117A}" type="pres">
      <dgm:prSet presAssocID="{32440D2D-1F81-48D3-8571-49C4E1A5868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C50962B-5CE8-4C3D-835D-D34EF2EE4F99}" type="pres">
      <dgm:prSet presAssocID="{32440D2D-1F81-48D3-8571-49C4E1A58684}" presName="BalanceSpacing" presStyleCnt="0"/>
      <dgm:spPr/>
    </dgm:pt>
    <dgm:pt modelId="{681782E3-8D67-43B6-8CA3-E69B32F8AC8F}" type="pres">
      <dgm:prSet presAssocID="{32440D2D-1F81-48D3-8571-49C4E1A58684}" presName="BalanceSpacing1" presStyleCnt="0"/>
      <dgm:spPr/>
    </dgm:pt>
    <dgm:pt modelId="{FD88CD6F-4391-4A4F-A985-645B6A1FCCA4}" type="pres">
      <dgm:prSet presAssocID="{D623C08E-3DD2-4DF7-9F61-F47213F9F276}" presName="Accent1Text" presStyleLbl="node1" presStyleIdx="1" presStyleCnt="6"/>
      <dgm:spPr/>
    </dgm:pt>
    <dgm:pt modelId="{92B0F542-5BD1-44C6-A6D0-EFACD394FC3B}" type="pres">
      <dgm:prSet presAssocID="{D623C08E-3DD2-4DF7-9F61-F47213F9F276}" presName="spaceBetweenRectangles" presStyleCnt="0"/>
      <dgm:spPr/>
    </dgm:pt>
    <dgm:pt modelId="{797A62E2-6C08-4BBC-BDE1-67FDAA88663D}" type="pres">
      <dgm:prSet presAssocID="{49C4F069-9361-45FF-ADF5-0C3E20AD787B}" presName="composite" presStyleCnt="0"/>
      <dgm:spPr/>
    </dgm:pt>
    <dgm:pt modelId="{B9DF7BD3-3CEF-4B66-8A15-857DE27A8427}" type="pres">
      <dgm:prSet presAssocID="{49C4F069-9361-45FF-ADF5-0C3E20AD787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3D04441D-6CF4-4C52-80FA-85DD1800CCD5}" type="pres">
      <dgm:prSet presAssocID="{49C4F069-9361-45FF-ADF5-0C3E20AD787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938B8E5-75CC-4388-8AE6-84104784057F}" type="pres">
      <dgm:prSet presAssocID="{49C4F069-9361-45FF-ADF5-0C3E20AD787B}" presName="BalanceSpacing" presStyleCnt="0"/>
      <dgm:spPr/>
    </dgm:pt>
    <dgm:pt modelId="{D8451B2E-E9A3-4856-AB6D-F9A223BABA03}" type="pres">
      <dgm:prSet presAssocID="{49C4F069-9361-45FF-ADF5-0C3E20AD787B}" presName="BalanceSpacing1" presStyleCnt="0"/>
      <dgm:spPr/>
    </dgm:pt>
    <dgm:pt modelId="{58BC6997-9B60-4076-965A-26DDCE093419}" type="pres">
      <dgm:prSet presAssocID="{9EB70E66-8B45-4453-BD70-E68821869BB6}" presName="Accent1Text" presStyleLbl="node1" presStyleIdx="3" presStyleCnt="6"/>
      <dgm:spPr/>
    </dgm:pt>
    <dgm:pt modelId="{5903D089-19C1-4C37-B2AB-94DA0B6CE1F8}" type="pres">
      <dgm:prSet presAssocID="{9EB70E66-8B45-4453-BD70-E68821869BB6}" presName="spaceBetweenRectangles" presStyleCnt="0"/>
      <dgm:spPr/>
    </dgm:pt>
    <dgm:pt modelId="{19715021-CF62-4F65-BACD-30F4C8022DDE}" type="pres">
      <dgm:prSet presAssocID="{D544DF83-468A-4F35-86CF-321E1DDCE05C}" presName="composite" presStyleCnt="0"/>
      <dgm:spPr/>
    </dgm:pt>
    <dgm:pt modelId="{293DB7FC-2E24-4483-9DBC-6A34C4FC3F28}" type="pres">
      <dgm:prSet presAssocID="{D544DF83-468A-4F35-86CF-321E1DDCE05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8807752-570F-4DA1-8BC0-71F3D3895B02}" type="pres">
      <dgm:prSet presAssocID="{D544DF83-468A-4F35-86CF-321E1DDCE05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836F107-C6E8-44A2-8308-A1AA570A6984}" type="pres">
      <dgm:prSet presAssocID="{D544DF83-468A-4F35-86CF-321E1DDCE05C}" presName="BalanceSpacing" presStyleCnt="0"/>
      <dgm:spPr/>
    </dgm:pt>
    <dgm:pt modelId="{2F301FC6-78DA-4EC4-AB9D-5EC7B2B6A1B0}" type="pres">
      <dgm:prSet presAssocID="{D544DF83-468A-4F35-86CF-321E1DDCE05C}" presName="BalanceSpacing1" presStyleCnt="0"/>
      <dgm:spPr/>
    </dgm:pt>
    <dgm:pt modelId="{EAD34A77-8DFE-4F23-A6EB-4AC0EB4AE86E}" type="pres">
      <dgm:prSet presAssocID="{75A34D3E-9D0B-4FB1-8DE3-4BBA389B8022}" presName="Accent1Text" presStyleLbl="node1" presStyleIdx="5" presStyleCnt="6"/>
      <dgm:spPr/>
    </dgm:pt>
  </dgm:ptLst>
  <dgm:cxnLst>
    <dgm:cxn modelId="{8914FC02-A8E5-4C52-A6B3-8766D19C6622}" type="presOf" srcId="{D544DF83-468A-4F35-86CF-321E1DDCE05C}" destId="{293DB7FC-2E24-4483-9DBC-6A34C4FC3F28}" srcOrd="0" destOrd="0" presId="urn:microsoft.com/office/officeart/2008/layout/AlternatingHexagons"/>
    <dgm:cxn modelId="{BA234013-F8EE-4C89-9FEB-480E60766547}" srcId="{49C4F069-9361-45FF-ADF5-0C3E20AD787B}" destId="{7C37254B-1B17-4C80-B6A7-D0F65C6F1173}" srcOrd="0" destOrd="0" parTransId="{4C428CE5-9926-4838-B691-54B7967F20A7}" sibTransId="{98AF60FF-0498-4D66-9263-F42DE3CE0D89}"/>
    <dgm:cxn modelId="{97477C14-8531-4350-BD2D-DE938E95F56A}" type="presOf" srcId="{9AFFEEFA-74A2-4C77-B7DF-3676D9ECDF6A}" destId="{C8807752-570F-4DA1-8BC0-71F3D3895B02}" srcOrd="0" destOrd="0" presId="urn:microsoft.com/office/officeart/2008/layout/AlternatingHexagons"/>
    <dgm:cxn modelId="{7531D11F-E928-421B-8116-235D8FA70176}" srcId="{C74D5113-68A9-4DC3-9788-3D491FC028EF}" destId="{49C4F069-9361-45FF-ADF5-0C3E20AD787B}" srcOrd="1" destOrd="0" parTransId="{D4096549-B81E-4749-9B9D-BDDA58A1492B}" sibTransId="{9EB70E66-8B45-4453-BD70-E68821869BB6}"/>
    <dgm:cxn modelId="{CF42BD2B-2954-43A6-80AF-CAD3093A6E98}" type="presOf" srcId="{C74D5113-68A9-4DC3-9788-3D491FC028EF}" destId="{A1D03C3A-E3D0-4110-94AE-E7086E0393C3}" srcOrd="0" destOrd="0" presId="urn:microsoft.com/office/officeart/2008/layout/AlternatingHexagons"/>
    <dgm:cxn modelId="{682D492F-91D5-43D3-ACB0-A52F3D07173E}" srcId="{32440D2D-1F81-48D3-8571-49C4E1A58684}" destId="{54B1C67F-C6F1-46A0-8267-FCF8DF7EEA23}" srcOrd="0" destOrd="0" parTransId="{91468956-476A-4F29-A98C-9A447E2D4D58}" sibTransId="{FB246CFF-777F-4374-BC48-98D5469165F3}"/>
    <dgm:cxn modelId="{1F731E31-13FF-484D-B433-8D171494C674}" srcId="{C74D5113-68A9-4DC3-9788-3D491FC028EF}" destId="{32440D2D-1F81-48D3-8571-49C4E1A58684}" srcOrd="0" destOrd="0" parTransId="{7559C0E9-047D-422A-B9D9-520CE6BE25F0}" sibTransId="{D623C08E-3DD2-4DF7-9F61-F47213F9F276}"/>
    <dgm:cxn modelId="{1FCF585D-56D2-474E-8611-D17C46EF3F2F}" type="presOf" srcId="{7C37254B-1B17-4C80-B6A7-D0F65C6F1173}" destId="{3D04441D-6CF4-4C52-80FA-85DD1800CCD5}" srcOrd="0" destOrd="0" presId="urn:microsoft.com/office/officeart/2008/layout/AlternatingHexagons"/>
    <dgm:cxn modelId="{13160742-A2C9-4118-8AAD-CF9920B70E1D}" type="presOf" srcId="{49C4F069-9361-45FF-ADF5-0C3E20AD787B}" destId="{B9DF7BD3-3CEF-4B66-8A15-857DE27A8427}" srcOrd="0" destOrd="0" presId="urn:microsoft.com/office/officeart/2008/layout/AlternatingHexagons"/>
    <dgm:cxn modelId="{6699104B-4111-4917-9658-9FB53B30D26E}" srcId="{C74D5113-68A9-4DC3-9788-3D491FC028EF}" destId="{D544DF83-468A-4F35-86CF-321E1DDCE05C}" srcOrd="2" destOrd="0" parTransId="{A60DA8B8-EF36-4BBC-834F-8255B765B849}" sibTransId="{75A34D3E-9D0B-4FB1-8DE3-4BBA389B8022}"/>
    <dgm:cxn modelId="{30CB9CA1-5968-42CE-915B-02564A4A8EE0}" type="presOf" srcId="{32440D2D-1F81-48D3-8571-49C4E1A58684}" destId="{3FDAE379-449E-437C-BA4A-02BC44DDA2A1}" srcOrd="0" destOrd="0" presId="urn:microsoft.com/office/officeart/2008/layout/AlternatingHexagons"/>
    <dgm:cxn modelId="{F4B826BA-1660-497C-AF26-01C21161963D}" srcId="{D544DF83-468A-4F35-86CF-321E1DDCE05C}" destId="{9AFFEEFA-74A2-4C77-B7DF-3676D9ECDF6A}" srcOrd="0" destOrd="0" parTransId="{A67202A5-DA16-438D-BAB9-B66ED1FB3002}" sibTransId="{FD8B4597-AAB7-4998-89A0-4D458EE0DEFF}"/>
    <dgm:cxn modelId="{61E4E9D4-A645-4B5A-BC6D-0A8A1BCE33F5}" type="presOf" srcId="{75A34D3E-9D0B-4FB1-8DE3-4BBA389B8022}" destId="{EAD34A77-8DFE-4F23-A6EB-4AC0EB4AE86E}" srcOrd="0" destOrd="0" presId="urn:microsoft.com/office/officeart/2008/layout/AlternatingHexagons"/>
    <dgm:cxn modelId="{4128D5DA-D95A-4D50-B70A-D73CBC5FA32B}" type="presOf" srcId="{54B1C67F-C6F1-46A0-8267-FCF8DF7EEA23}" destId="{05B0956A-1817-4C8A-8C86-BB2B322D117A}" srcOrd="0" destOrd="0" presId="urn:microsoft.com/office/officeart/2008/layout/AlternatingHexagons"/>
    <dgm:cxn modelId="{1DE8BDE7-4E32-4D80-BEF4-634E2348ED95}" type="presOf" srcId="{D623C08E-3DD2-4DF7-9F61-F47213F9F276}" destId="{FD88CD6F-4391-4A4F-A985-645B6A1FCCA4}" srcOrd="0" destOrd="0" presId="urn:microsoft.com/office/officeart/2008/layout/AlternatingHexagons"/>
    <dgm:cxn modelId="{857140F5-187E-4446-96A1-084F84F2DD2A}" type="presOf" srcId="{9EB70E66-8B45-4453-BD70-E68821869BB6}" destId="{58BC6997-9B60-4076-965A-26DDCE093419}" srcOrd="0" destOrd="0" presId="urn:microsoft.com/office/officeart/2008/layout/AlternatingHexagons"/>
    <dgm:cxn modelId="{77AF173B-0C13-481D-BE68-56D3A503D2A5}" type="presParOf" srcId="{A1D03C3A-E3D0-4110-94AE-E7086E0393C3}" destId="{EBFFD2AC-BD3A-41F3-9769-31778AC81EEB}" srcOrd="0" destOrd="0" presId="urn:microsoft.com/office/officeart/2008/layout/AlternatingHexagons"/>
    <dgm:cxn modelId="{D09D4AA8-4C5D-4FE0-9CC6-844A9BDA391D}" type="presParOf" srcId="{EBFFD2AC-BD3A-41F3-9769-31778AC81EEB}" destId="{3FDAE379-449E-437C-BA4A-02BC44DDA2A1}" srcOrd="0" destOrd="0" presId="urn:microsoft.com/office/officeart/2008/layout/AlternatingHexagons"/>
    <dgm:cxn modelId="{C4C376CC-FAB8-4D12-B3D3-A4AB5FBFCE51}" type="presParOf" srcId="{EBFFD2AC-BD3A-41F3-9769-31778AC81EEB}" destId="{05B0956A-1817-4C8A-8C86-BB2B322D117A}" srcOrd="1" destOrd="0" presId="urn:microsoft.com/office/officeart/2008/layout/AlternatingHexagons"/>
    <dgm:cxn modelId="{DA78B92A-642D-4A97-BF6A-CDBF51C3AF3A}" type="presParOf" srcId="{EBFFD2AC-BD3A-41F3-9769-31778AC81EEB}" destId="{BC50962B-5CE8-4C3D-835D-D34EF2EE4F99}" srcOrd="2" destOrd="0" presId="urn:microsoft.com/office/officeart/2008/layout/AlternatingHexagons"/>
    <dgm:cxn modelId="{82402EE0-838B-4105-AAB9-CF4A60A7A784}" type="presParOf" srcId="{EBFFD2AC-BD3A-41F3-9769-31778AC81EEB}" destId="{681782E3-8D67-43B6-8CA3-E69B32F8AC8F}" srcOrd="3" destOrd="0" presId="urn:microsoft.com/office/officeart/2008/layout/AlternatingHexagons"/>
    <dgm:cxn modelId="{31D6D59F-5506-4747-B1D6-AE5A7FBC093A}" type="presParOf" srcId="{EBFFD2AC-BD3A-41F3-9769-31778AC81EEB}" destId="{FD88CD6F-4391-4A4F-A985-645B6A1FCCA4}" srcOrd="4" destOrd="0" presId="urn:microsoft.com/office/officeart/2008/layout/AlternatingHexagons"/>
    <dgm:cxn modelId="{A923E83C-32E8-4D6C-A8A4-E77934AFE434}" type="presParOf" srcId="{A1D03C3A-E3D0-4110-94AE-E7086E0393C3}" destId="{92B0F542-5BD1-44C6-A6D0-EFACD394FC3B}" srcOrd="1" destOrd="0" presId="urn:microsoft.com/office/officeart/2008/layout/AlternatingHexagons"/>
    <dgm:cxn modelId="{9E9824FB-6800-40B0-9059-E817AD7FEE8B}" type="presParOf" srcId="{A1D03C3A-E3D0-4110-94AE-E7086E0393C3}" destId="{797A62E2-6C08-4BBC-BDE1-67FDAA88663D}" srcOrd="2" destOrd="0" presId="urn:microsoft.com/office/officeart/2008/layout/AlternatingHexagons"/>
    <dgm:cxn modelId="{DCAFCEC3-5058-423A-B4F1-E3DCE90FCE7A}" type="presParOf" srcId="{797A62E2-6C08-4BBC-BDE1-67FDAA88663D}" destId="{B9DF7BD3-3CEF-4B66-8A15-857DE27A8427}" srcOrd="0" destOrd="0" presId="urn:microsoft.com/office/officeart/2008/layout/AlternatingHexagons"/>
    <dgm:cxn modelId="{6DB76404-A37C-4430-B502-693F02BA8A7A}" type="presParOf" srcId="{797A62E2-6C08-4BBC-BDE1-67FDAA88663D}" destId="{3D04441D-6CF4-4C52-80FA-85DD1800CCD5}" srcOrd="1" destOrd="0" presId="urn:microsoft.com/office/officeart/2008/layout/AlternatingHexagons"/>
    <dgm:cxn modelId="{78F4D9A3-337B-4346-A118-A6AF4BD5A91F}" type="presParOf" srcId="{797A62E2-6C08-4BBC-BDE1-67FDAA88663D}" destId="{4938B8E5-75CC-4388-8AE6-84104784057F}" srcOrd="2" destOrd="0" presId="urn:microsoft.com/office/officeart/2008/layout/AlternatingHexagons"/>
    <dgm:cxn modelId="{6D153279-F1C2-4F24-972C-EB447C367E02}" type="presParOf" srcId="{797A62E2-6C08-4BBC-BDE1-67FDAA88663D}" destId="{D8451B2E-E9A3-4856-AB6D-F9A223BABA03}" srcOrd="3" destOrd="0" presId="urn:microsoft.com/office/officeart/2008/layout/AlternatingHexagons"/>
    <dgm:cxn modelId="{347B2A3F-0ECA-4FA8-AD6A-50A51F15E3CF}" type="presParOf" srcId="{797A62E2-6C08-4BBC-BDE1-67FDAA88663D}" destId="{58BC6997-9B60-4076-965A-26DDCE093419}" srcOrd="4" destOrd="0" presId="urn:microsoft.com/office/officeart/2008/layout/AlternatingHexagons"/>
    <dgm:cxn modelId="{6487FF62-537C-4799-8917-021FFAA8845A}" type="presParOf" srcId="{A1D03C3A-E3D0-4110-94AE-E7086E0393C3}" destId="{5903D089-19C1-4C37-B2AB-94DA0B6CE1F8}" srcOrd="3" destOrd="0" presId="urn:microsoft.com/office/officeart/2008/layout/AlternatingHexagons"/>
    <dgm:cxn modelId="{C4A553D0-0E79-4E48-AB49-7C5698682095}" type="presParOf" srcId="{A1D03C3A-E3D0-4110-94AE-E7086E0393C3}" destId="{19715021-CF62-4F65-BACD-30F4C8022DDE}" srcOrd="4" destOrd="0" presId="urn:microsoft.com/office/officeart/2008/layout/AlternatingHexagons"/>
    <dgm:cxn modelId="{6FC3DACB-4909-4409-BDAA-04D88C787839}" type="presParOf" srcId="{19715021-CF62-4F65-BACD-30F4C8022DDE}" destId="{293DB7FC-2E24-4483-9DBC-6A34C4FC3F28}" srcOrd="0" destOrd="0" presId="urn:microsoft.com/office/officeart/2008/layout/AlternatingHexagons"/>
    <dgm:cxn modelId="{9B204D86-97BF-4CAA-AF0F-734A415728F8}" type="presParOf" srcId="{19715021-CF62-4F65-BACD-30F4C8022DDE}" destId="{C8807752-570F-4DA1-8BC0-71F3D3895B02}" srcOrd="1" destOrd="0" presId="urn:microsoft.com/office/officeart/2008/layout/AlternatingHexagons"/>
    <dgm:cxn modelId="{BEF0A73A-7EA1-4B7A-8156-8C4F1ED01D4B}" type="presParOf" srcId="{19715021-CF62-4F65-BACD-30F4C8022DDE}" destId="{A836F107-C6E8-44A2-8308-A1AA570A6984}" srcOrd="2" destOrd="0" presId="urn:microsoft.com/office/officeart/2008/layout/AlternatingHexagons"/>
    <dgm:cxn modelId="{4B058CF6-8AA6-46C9-B44A-15448A2B88F8}" type="presParOf" srcId="{19715021-CF62-4F65-BACD-30F4C8022DDE}" destId="{2F301FC6-78DA-4EC4-AB9D-5EC7B2B6A1B0}" srcOrd="3" destOrd="0" presId="urn:microsoft.com/office/officeart/2008/layout/AlternatingHexagons"/>
    <dgm:cxn modelId="{1D042C29-BE43-4110-8DF7-CCDB6AF2F071}" type="presParOf" srcId="{19715021-CF62-4F65-BACD-30F4C8022DDE}" destId="{EAD34A77-8DFE-4F23-A6EB-4AC0EB4AE86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8F8ED-1969-42B5-8617-8554FF25C7DF}">
      <dsp:nvSpPr>
        <dsp:cNvPr id="0" name=""/>
        <dsp:cNvSpPr/>
      </dsp:nvSpPr>
      <dsp:spPr>
        <a:xfrm>
          <a:off x="0" y="32031"/>
          <a:ext cx="5962720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700" kern="1200"/>
            <a:t>Introduction</a:t>
          </a:r>
          <a:endParaRPr lang="en-US" sz="4700" kern="1200"/>
        </a:p>
      </dsp:txBody>
      <dsp:txXfrm>
        <a:off x="55030" y="87061"/>
        <a:ext cx="5852660" cy="1017235"/>
      </dsp:txXfrm>
    </dsp:sp>
    <dsp:sp modelId="{0343890F-9F6A-4291-85A9-E9A077AB9FBA}">
      <dsp:nvSpPr>
        <dsp:cNvPr id="0" name=""/>
        <dsp:cNvSpPr/>
      </dsp:nvSpPr>
      <dsp:spPr>
        <a:xfrm>
          <a:off x="0" y="1294686"/>
          <a:ext cx="5962720" cy="112729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700" kern="1200" dirty="0" err="1"/>
            <a:t>Role</a:t>
          </a:r>
          <a:r>
            <a:rPr lang="fr-BE" sz="4700" kern="1200" dirty="0"/>
            <a:t> of a PAG</a:t>
          </a:r>
          <a:endParaRPr lang="en-US" sz="4700" kern="1200" dirty="0"/>
        </a:p>
      </dsp:txBody>
      <dsp:txXfrm>
        <a:off x="55030" y="1349716"/>
        <a:ext cx="5852660" cy="1017235"/>
      </dsp:txXfrm>
    </dsp:sp>
    <dsp:sp modelId="{F7E93D0F-AA3D-4FFA-9BB2-2F0E2DB85482}">
      <dsp:nvSpPr>
        <dsp:cNvPr id="0" name=""/>
        <dsp:cNvSpPr/>
      </dsp:nvSpPr>
      <dsp:spPr>
        <a:xfrm>
          <a:off x="0" y="2557341"/>
          <a:ext cx="5962720" cy="112729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Discussion</a:t>
          </a:r>
        </a:p>
      </dsp:txBody>
      <dsp:txXfrm>
        <a:off x="55030" y="2612371"/>
        <a:ext cx="5852660" cy="1017235"/>
      </dsp:txXfrm>
    </dsp:sp>
    <dsp:sp modelId="{206201F3-FA3B-4F51-8B64-5F6F670942B0}">
      <dsp:nvSpPr>
        <dsp:cNvPr id="0" name=""/>
        <dsp:cNvSpPr/>
      </dsp:nvSpPr>
      <dsp:spPr>
        <a:xfrm>
          <a:off x="0" y="3819996"/>
          <a:ext cx="5962720" cy="112729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Next Steps ?</a:t>
          </a:r>
        </a:p>
      </dsp:txBody>
      <dsp:txXfrm>
        <a:off x="55030" y="3875026"/>
        <a:ext cx="5852660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FED73-ADB3-41AE-B030-36F8283EAA47}">
      <dsp:nvSpPr>
        <dsp:cNvPr id="0" name=""/>
        <dsp:cNvSpPr/>
      </dsp:nvSpPr>
      <dsp:spPr>
        <a:xfrm>
          <a:off x="0" y="771281"/>
          <a:ext cx="2541351" cy="15248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/>
            <a:t>Inspire </a:t>
          </a:r>
          <a:r>
            <a:rPr lang="fr-BE" sz="2400" kern="1200" dirty="0" err="1"/>
            <a:t>hope</a:t>
          </a:r>
          <a:endParaRPr lang="fr-BE" sz="2400" kern="1200" dirty="0"/>
        </a:p>
      </dsp:txBody>
      <dsp:txXfrm>
        <a:off x="0" y="771281"/>
        <a:ext cx="2541351" cy="1524811"/>
      </dsp:txXfrm>
    </dsp:sp>
    <dsp:sp modelId="{65A14920-5282-4DA3-8C29-9259C71F825C}">
      <dsp:nvSpPr>
        <dsp:cNvPr id="0" name=""/>
        <dsp:cNvSpPr/>
      </dsp:nvSpPr>
      <dsp:spPr>
        <a:xfrm>
          <a:off x="2795487" y="771281"/>
          <a:ext cx="2541351" cy="15248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 err="1"/>
            <a:t>Improve</a:t>
          </a:r>
          <a:r>
            <a:rPr lang="fr-BE" sz="2400" kern="1200" dirty="0"/>
            <a:t> on </a:t>
          </a:r>
          <a:r>
            <a:rPr lang="fr-BE" sz="2400" kern="1200" dirty="0" err="1"/>
            <a:t>awareness</a:t>
          </a:r>
          <a:endParaRPr lang="fr-BE" sz="2400" kern="1200" dirty="0"/>
        </a:p>
      </dsp:txBody>
      <dsp:txXfrm>
        <a:off x="2795487" y="771281"/>
        <a:ext cx="2541351" cy="1524811"/>
      </dsp:txXfrm>
    </dsp:sp>
    <dsp:sp modelId="{1A7C8394-0018-4714-806C-E174D0984DB1}">
      <dsp:nvSpPr>
        <dsp:cNvPr id="0" name=""/>
        <dsp:cNvSpPr/>
      </dsp:nvSpPr>
      <dsp:spPr>
        <a:xfrm>
          <a:off x="5590974" y="771281"/>
          <a:ext cx="2541351" cy="15248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/>
            <a:t>Encourage </a:t>
          </a:r>
          <a:r>
            <a:rPr lang="fr-BE" sz="2400" kern="1200" dirty="0" err="1"/>
            <a:t>referral</a:t>
          </a:r>
          <a:r>
            <a:rPr lang="fr-BE" sz="2400" kern="1200" dirty="0"/>
            <a:t> and </a:t>
          </a:r>
          <a:r>
            <a:rPr lang="fr-BE" sz="2400" kern="1200" dirty="0" err="1"/>
            <a:t>reducing</a:t>
          </a:r>
          <a:r>
            <a:rPr lang="fr-BE" sz="2400" kern="1200" dirty="0"/>
            <a:t> time to </a:t>
          </a:r>
          <a:r>
            <a:rPr lang="fr-BE" sz="2400" kern="1200" dirty="0" err="1"/>
            <a:t>diagnosis</a:t>
          </a:r>
          <a:endParaRPr lang="fr-BE" sz="2400" kern="1200" dirty="0"/>
        </a:p>
      </dsp:txBody>
      <dsp:txXfrm>
        <a:off x="5590974" y="771281"/>
        <a:ext cx="2541351" cy="1524811"/>
      </dsp:txXfrm>
    </dsp:sp>
    <dsp:sp modelId="{ED80F43E-592D-4AE9-AF4B-838559ED161F}">
      <dsp:nvSpPr>
        <dsp:cNvPr id="0" name=""/>
        <dsp:cNvSpPr/>
      </dsp:nvSpPr>
      <dsp:spPr>
        <a:xfrm>
          <a:off x="1397743" y="2550227"/>
          <a:ext cx="2541351" cy="15248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/>
            <a:t>Education of key stakeholders</a:t>
          </a:r>
        </a:p>
      </dsp:txBody>
      <dsp:txXfrm>
        <a:off x="1397743" y="2550227"/>
        <a:ext cx="2541351" cy="1524811"/>
      </dsp:txXfrm>
    </dsp:sp>
    <dsp:sp modelId="{48786B32-57EE-4B73-8E13-E4EE68A493D7}">
      <dsp:nvSpPr>
        <dsp:cNvPr id="0" name=""/>
        <dsp:cNvSpPr/>
      </dsp:nvSpPr>
      <dsp:spPr>
        <a:xfrm>
          <a:off x="4193230" y="2550227"/>
          <a:ext cx="2541351" cy="15248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/>
            <a:t>Lobby for </a:t>
          </a:r>
          <a:r>
            <a:rPr lang="fr-BE" sz="2400" kern="1200" dirty="0" err="1"/>
            <a:t>improved</a:t>
          </a:r>
          <a:r>
            <a:rPr lang="fr-BE" sz="2400" kern="1200" dirty="0"/>
            <a:t> </a:t>
          </a:r>
          <a:r>
            <a:rPr lang="fr-BE" sz="2400" kern="1200" dirty="0" err="1"/>
            <a:t>access</a:t>
          </a:r>
          <a:r>
            <a:rPr lang="fr-BE" sz="2400" kern="1200" dirty="0"/>
            <a:t> to care</a:t>
          </a:r>
        </a:p>
      </dsp:txBody>
      <dsp:txXfrm>
        <a:off x="4193230" y="2550227"/>
        <a:ext cx="2541351" cy="1524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6A0E7-4FF5-46EB-9346-500F9C682BC9}">
      <dsp:nvSpPr>
        <dsp:cNvPr id="0" name=""/>
        <dsp:cNvSpPr/>
      </dsp:nvSpPr>
      <dsp:spPr>
        <a:xfrm>
          <a:off x="0" y="0"/>
          <a:ext cx="4330954" cy="12910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 dirty="0"/>
            <a:t>Respect and </a:t>
          </a:r>
          <a:r>
            <a:rPr lang="fr-BE" sz="2700" kern="1200" dirty="0" err="1"/>
            <a:t>commitment</a:t>
          </a:r>
          <a:r>
            <a:rPr lang="fr-BE" sz="2700" kern="1200" dirty="0"/>
            <a:t> (PEC)</a:t>
          </a:r>
        </a:p>
      </dsp:txBody>
      <dsp:txXfrm>
        <a:off x="37813" y="37813"/>
        <a:ext cx="2937822" cy="1215413"/>
      </dsp:txXfrm>
    </dsp:sp>
    <dsp:sp modelId="{9A609DF9-EB54-4774-9985-BA8ED3857040}">
      <dsp:nvSpPr>
        <dsp:cNvPr id="0" name=""/>
        <dsp:cNvSpPr/>
      </dsp:nvSpPr>
      <dsp:spPr>
        <a:xfrm>
          <a:off x="382142" y="1506212"/>
          <a:ext cx="4330954" cy="12910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 dirty="0" err="1"/>
            <a:t>Experience</a:t>
          </a:r>
          <a:r>
            <a:rPr lang="fr-BE" sz="2700" kern="1200" dirty="0"/>
            <a:t> and insights</a:t>
          </a:r>
        </a:p>
      </dsp:txBody>
      <dsp:txXfrm>
        <a:off x="419955" y="1544025"/>
        <a:ext cx="3034009" cy="1215413"/>
      </dsp:txXfrm>
    </dsp:sp>
    <dsp:sp modelId="{D5554B2E-1558-46FE-BFF8-8838576597C6}">
      <dsp:nvSpPr>
        <dsp:cNvPr id="0" name=""/>
        <dsp:cNvSpPr/>
      </dsp:nvSpPr>
      <dsp:spPr>
        <a:xfrm>
          <a:off x="764285" y="3012424"/>
          <a:ext cx="4330954" cy="12910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 dirty="0" err="1"/>
            <a:t>Deliver</a:t>
          </a:r>
          <a:r>
            <a:rPr lang="fr-BE" sz="2700" kern="1200" dirty="0"/>
            <a:t> support and inspiration to </a:t>
          </a:r>
          <a:r>
            <a:rPr lang="fr-BE" sz="2700" kern="1200" dirty="0" err="1"/>
            <a:t>others</a:t>
          </a:r>
          <a:endParaRPr lang="fr-BE" sz="2700" kern="1200" dirty="0"/>
        </a:p>
      </dsp:txBody>
      <dsp:txXfrm>
        <a:off x="802098" y="3050237"/>
        <a:ext cx="3034009" cy="1215413"/>
      </dsp:txXfrm>
    </dsp:sp>
    <dsp:sp modelId="{729A6BE3-CEE5-4152-97EF-3F1BEA83345D}">
      <dsp:nvSpPr>
        <dsp:cNvPr id="0" name=""/>
        <dsp:cNvSpPr/>
      </dsp:nvSpPr>
      <dsp:spPr>
        <a:xfrm>
          <a:off x="3491778" y="979038"/>
          <a:ext cx="839175" cy="839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3600" kern="1200"/>
        </a:p>
      </dsp:txBody>
      <dsp:txXfrm>
        <a:off x="3680592" y="979038"/>
        <a:ext cx="461547" cy="631479"/>
      </dsp:txXfrm>
    </dsp:sp>
    <dsp:sp modelId="{EB238EC8-1E16-452E-9D9A-AFD18F7CE67D}">
      <dsp:nvSpPr>
        <dsp:cNvPr id="0" name=""/>
        <dsp:cNvSpPr/>
      </dsp:nvSpPr>
      <dsp:spPr>
        <a:xfrm>
          <a:off x="3873921" y="2476643"/>
          <a:ext cx="839175" cy="839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3600" kern="1200"/>
        </a:p>
      </dsp:txBody>
      <dsp:txXfrm>
        <a:off x="4062735" y="2476643"/>
        <a:ext cx="461547" cy="631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AE379-449E-437C-BA4A-02BC44DDA2A1}">
      <dsp:nvSpPr>
        <dsp:cNvPr id="0" name=""/>
        <dsp:cNvSpPr/>
      </dsp:nvSpPr>
      <dsp:spPr>
        <a:xfrm rot="5400000">
          <a:off x="4810718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 err="1"/>
            <a:t>facebook</a:t>
          </a:r>
          <a:endParaRPr lang="fr-BE" sz="1700" kern="1200" dirty="0"/>
        </a:p>
      </dsp:txBody>
      <dsp:txXfrm rot="-5400000">
        <a:off x="5133981" y="252983"/>
        <a:ext cx="965157" cy="1109376"/>
      </dsp:txXfrm>
    </dsp:sp>
    <dsp:sp modelId="{05B0956A-1817-4C8A-8C86-BB2B322D117A}">
      <dsp:nvSpPr>
        <dsp:cNvPr id="0" name=""/>
        <dsp:cNvSpPr/>
      </dsp:nvSpPr>
      <dsp:spPr>
        <a:xfrm>
          <a:off x="6360192" y="324165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 err="1"/>
            <a:t>Amyloidosis</a:t>
          </a:r>
          <a:r>
            <a:rPr lang="fr-BE" sz="1700" kern="1200" dirty="0"/>
            <a:t> Association </a:t>
          </a:r>
          <a:r>
            <a:rPr lang="fr-BE" sz="1700" kern="1200" dirty="0" err="1"/>
            <a:t>Belgium</a:t>
          </a:r>
          <a:r>
            <a:rPr lang="fr-BE" sz="1700" kern="1200" dirty="0"/>
            <a:t>- </a:t>
          </a:r>
          <a:r>
            <a:rPr lang="fr-BE" sz="1700" kern="1200" dirty="0" err="1"/>
            <a:t>AmyBel</a:t>
          </a:r>
          <a:r>
            <a:rPr lang="fr-BE" sz="1700" kern="1200" dirty="0"/>
            <a:t> </a:t>
          </a:r>
        </a:p>
      </dsp:txBody>
      <dsp:txXfrm>
        <a:off x="6360192" y="324165"/>
        <a:ext cx="1798639" cy="967010"/>
      </dsp:txXfrm>
    </dsp:sp>
    <dsp:sp modelId="{FD88CD6F-4391-4A4F-A985-645B6A1FCCA4}">
      <dsp:nvSpPr>
        <dsp:cNvPr id="0" name=""/>
        <dsp:cNvSpPr/>
      </dsp:nvSpPr>
      <dsp:spPr>
        <a:xfrm rot="5400000">
          <a:off x="3296379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3600" kern="1200"/>
        </a:p>
      </dsp:txBody>
      <dsp:txXfrm rot="-5400000">
        <a:off x="3619642" y="252983"/>
        <a:ext cx="965157" cy="1109376"/>
      </dsp:txXfrm>
    </dsp:sp>
    <dsp:sp modelId="{B9DF7BD3-3CEF-4B66-8A15-857DE27A8427}">
      <dsp:nvSpPr>
        <dsp:cNvPr id="0" name=""/>
        <dsp:cNvSpPr/>
      </dsp:nvSpPr>
      <dsp:spPr>
        <a:xfrm rot="5400000">
          <a:off x="4050648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 err="1"/>
            <a:t>website</a:t>
          </a:r>
          <a:endParaRPr lang="fr-BE" sz="1700" kern="1200" dirty="0"/>
        </a:p>
      </dsp:txBody>
      <dsp:txXfrm rot="-5400000">
        <a:off x="4373911" y="1620981"/>
        <a:ext cx="965157" cy="1109376"/>
      </dsp:txXfrm>
    </dsp:sp>
    <dsp:sp modelId="{3D04441D-6CF4-4C52-80FA-85DD1800CCD5}">
      <dsp:nvSpPr>
        <dsp:cNvPr id="0" name=""/>
        <dsp:cNvSpPr/>
      </dsp:nvSpPr>
      <dsp:spPr>
        <a:xfrm>
          <a:off x="2356767" y="1692163"/>
          <a:ext cx="174061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>
              <a:hlinkClick xmlns:r="http://schemas.openxmlformats.org/officeDocument/2006/relationships" r:id="rId1"/>
            </a:rPr>
            <a:t>www.amybel.be</a:t>
          </a:r>
          <a:r>
            <a:rPr lang="fr-BE" sz="1700" kern="1200" dirty="0"/>
            <a:t> </a:t>
          </a:r>
          <a:r>
            <a:rPr lang="fr-BE" sz="1700" kern="1200" dirty="0" err="1"/>
            <a:t>under</a:t>
          </a:r>
          <a:r>
            <a:rPr lang="fr-BE" sz="1700" kern="1200" dirty="0"/>
            <a:t> construction</a:t>
          </a:r>
        </a:p>
      </dsp:txBody>
      <dsp:txXfrm>
        <a:off x="2356767" y="1692163"/>
        <a:ext cx="1740619" cy="967010"/>
      </dsp:txXfrm>
    </dsp:sp>
    <dsp:sp modelId="{58BC6997-9B60-4076-965A-26DDCE093419}">
      <dsp:nvSpPr>
        <dsp:cNvPr id="0" name=""/>
        <dsp:cNvSpPr/>
      </dsp:nvSpPr>
      <dsp:spPr>
        <a:xfrm rot="5400000">
          <a:off x="5564987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YouTube</a:t>
          </a:r>
        </a:p>
      </dsp:txBody>
      <dsp:txXfrm rot="-5400000">
        <a:off x="5888250" y="1620981"/>
        <a:ext cx="965157" cy="1109376"/>
      </dsp:txXfrm>
    </dsp:sp>
    <dsp:sp modelId="{293DB7FC-2E24-4483-9DBC-6A34C4FC3F28}">
      <dsp:nvSpPr>
        <dsp:cNvPr id="0" name=""/>
        <dsp:cNvSpPr/>
      </dsp:nvSpPr>
      <dsp:spPr>
        <a:xfrm rot="5400000">
          <a:off x="4810718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Linkedln</a:t>
          </a:r>
          <a:r>
            <a:rPr lang="fr-BE" sz="1700" kern="1200" dirty="0"/>
            <a:t> </a:t>
          </a:r>
        </a:p>
      </dsp:txBody>
      <dsp:txXfrm rot="-5400000">
        <a:off x="5133981" y="2988979"/>
        <a:ext cx="965157" cy="1109376"/>
      </dsp:txXfrm>
    </dsp:sp>
    <dsp:sp modelId="{C8807752-570F-4DA1-8BC0-71F3D3895B02}">
      <dsp:nvSpPr>
        <dsp:cNvPr id="0" name=""/>
        <dsp:cNvSpPr/>
      </dsp:nvSpPr>
      <dsp:spPr>
        <a:xfrm>
          <a:off x="6360192" y="3060161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/>
            <a:t>Under construction</a:t>
          </a:r>
        </a:p>
      </dsp:txBody>
      <dsp:txXfrm>
        <a:off x="6360192" y="3060161"/>
        <a:ext cx="1798639" cy="967010"/>
      </dsp:txXfrm>
    </dsp:sp>
    <dsp:sp modelId="{EAD34A77-8DFE-4F23-A6EB-4AC0EB4AE86E}">
      <dsp:nvSpPr>
        <dsp:cNvPr id="0" name=""/>
        <dsp:cNvSpPr/>
      </dsp:nvSpPr>
      <dsp:spPr>
        <a:xfrm rot="5400000">
          <a:off x="3296379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3600" kern="1200"/>
        </a:p>
      </dsp:txBody>
      <dsp:txXfrm rot="-5400000">
        <a:off x="3619642" y="2988979"/>
        <a:ext cx="965157" cy="1109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F5E1-9DED-4631-BD43-7B63522EE614}" type="datetimeFigureOut">
              <a:rPr lang="fr-BE" smtClean="0"/>
              <a:t>09-02-24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74E8-E08F-4F27-A18D-A4E8F549AA7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052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F5E1-9DED-4631-BD43-7B63522EE614}" type="datetimeFigureOut">
              <a:rPr lang="fr-BE" smtClean="0"/>
              <a:t>09-02-24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74E8-E08F-4F27-A18D-A4E8F549AA7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702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F5E1-9DED-4631-BD43-7B63522EE614}" type="datetimeFigureOut">
              <a:rPr lang="fr-BE" smtClean="0"/>
              <a:t>09-02-24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74E8-E08F-4F27-A18D-A4E8F549AA7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877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L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3A0718C-990C-4724-BA33-C13F1F27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9" y="274638"/>
            <a:ext cx="11060900" cy="863046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2E8FDA8-474A-856D-16F8-A746DCAB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5A2D46-21F0-D67C-F5D1-FA199C2156B5}"/>
              </a:ext>
            </a:extLst>
          </p:cNvPr>
          <p:cNvSpPr txBox="1">
            <a:spLocks/>
          </p:cNvSpPr>
          <p:nvPr userDrawn="1"/>
        </p:nvSpPr>
        <p:spPr>
          <a:xfrm>
            <a:off x="87376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08E38-EA0A-1D4F-A114-9F58A2053943}" type="slidenum">
              <a:rPr lang="en-US" smtClean="0">
                <a:solidFill>
                  <a:srgbClr val="FE5011"/>
                </a:solidFill>
              </a:rPr>
              <a:pPr/>
              <a:t>‹nr.›</a:t>
            </a:fld>
            <a:endParaRPr lang="en-US" dirty="0">
              <a:solidFill>
                <a:srgbClr val="FE501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E0C31-BAAC-3164-AB16-9F7F1E210A29}"/>
              </a:ext>
            </a:extLst>
          </p:cNvPr>
          <p:cNvSpPr/>
          <p:nvPr userDrawn="1"/>
        </p:nvSpPr>
        <p:spPr>
          <a:xfrm flipV="1">
            <a:off x="0" y="1108611"/>
            <a:ext cx="8165803" cy="45719"/>
          </a:xfrm>
          <a:prstGeom prst="rect">
            <a:avLst/>
          </a:prstGeom>
          <a:solidFill>
            <a:srgbClr val="FE50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0DB070-DF7E-E481-CE59-C6CEC52583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1165" y="758875"/>
            <a:ext cx="1820835" cy="7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8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F5E1-9DED-4631-BD43-7B63522EE614}" type="datetimeFigureOut">
              <a:rPr lang="fr-BE" smtClean="0"/>
              <a:t>09-02-24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74E8-E08F-4F27-A18D-A4E8F549AA7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131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F5E1-9DED-4631-BD43-7B63522EE614}" type="datetimeFigureOut">
              <a:rPr lang="fr-BE" smtClean="0"/>
              <a:t>09-02-24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74E8-E08F-4F27-A18D-A4E8F549AA7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556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F5E1-9DED-4631-BD43-7B63522EE614}" type="datetimeFigureOut">
              <a:rPr lang="fr-BE" smtClean="0"/>
              <a:t>09-02-24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74E8-E08F-4F27-A18D-A4E8F549AA7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614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F5E1-9DED-4631-BD43-7B63522EE614}" type="datetimeFigureOut">
              <a:rPr lang="fr-BE" smtClean="0"/>
              <a:t>09-02-24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74E8-E08F-4F27-A18D-A4E8F549AA7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014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F5E1-9DED-4631-BD43-7B63522EE614}" type="datetimeFigureOut">
              <a:rPr lang="fr-BE" smtClean="0"/>
              <a:t>09-02-24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74E8-E08F-4F27-A18D-A4E8F549AA7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357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F5E1-9DED-4631-BD43-7B63522EE614}" type="datetimeFigureOut">
              <a:rPr lang="fr-BE" smtClean="0"/>
              <a:t>09-02-24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74E8-E08F-4F27-A18D-A4E8F549AA7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83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F5E1-9DED-4631-BD43-7B63522EE614}" type="datetimeFigureOut">
              <a:rPr lang="fr-BE" smtClean="0"/>
              <a:t>09-02-24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74E8-E08F-4F27-A18D-A4E8F549AA7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329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F5E1-9DED-4631-BD43-7B63522EE614}" type="datetimeFigureOut">
              <a:rPr lang="fr-BE" smtClean="0"/>
              <a:t>09-02-24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74E8-E08F-4F27-A18D-A4E8F549AA7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235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F5E1-9DED-4631-BD43-7B63522EE614}" type="datetimeFigureOut">
              <a:rPr lang="fr-BE" smtClean="0"/>
              <a:t>09-02-24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74E8-E08F-4F27-A18D-A4E8F549AA7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599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+32" TargetMode="External"/><Relationship Id="rId2" Type="http://schemas.openxmlformats.org/officeDocument/2006/relationships/hyperlink" Target="mailto:info@amybel.b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C2BF01-0043-58B6-1F2D-F4F27D269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Amyloidosis Association Belgium –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ADLaM Display" panose="020F0502020204030204" pitchFamily="2" charset="0"/>
                <a:cs typeface="Aharoni" panose="02010803020104030203" pitchFamily="2" charset="-79"/>
              </a:rPr>
              <a:t>AmyBel</a:t>
            </a:r>
            <a:r>
              <a:rPr lang="en-US" dirty="0"/>
              <a:t> 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96F6D-79DC-DD02-8850-9544C7153624}"/>
              </a:ext>
            </a:extLst>
          </p:cNvPr>
          <p:cNvSpPr>
            <a:spLocks/>
          </p:cNvSpPr>
          <p:nvPr/>
        </p:nvSpPr>
        <p:spPr>
          <a:xfrm>
            <a:off x="6606032" y="457200"/>
            <a:ext cx="4712208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339"/>
              </a:spcAft>
            </a:pPr>
            <a:r>
              <a:rPr lang="en-US" sz="2200" dirty="0"/>
              <a:t>Bringing Amyloidosis into the light    </a:t>
            </a:r>
          </a:p>
          <a:p>
            <a:pPr defTabSz="914400">
              <a:lnSpc>
                <a:spcPct val="90000"/>
              </a:lnSpc>
              <a:spcAft>
                <a:spcPts val="339"/>
              </a:spcAft>
            </a:pPr>
            <a:r>
              <a:rPr lang="en-US" sz="2200" dirty="0">
                <a:hlinkClick r:id="rId2"/>
              </a:rPr>
              <a:t>info@amybel.be</a:t>
            </a:r>
            <a:r>
              <a:rPr lang="en-US" sz="2200" dirty="0"/>
              <a:t> – www.amybel.be      </a:t>
            </a:r>
          </a:p>
          <a:p>
            <a:pPr defTabSz="914400">
              <a:lnSpc>
                <a:spcPct val="90000"/>
              </a:lnSpc>
              <a:spcAft>
                <a:spcPts val="339"/>
              </a:spcAft>
            </a:pPr>
            <a:endParaRPr lang="en-US" sz="2200" dirty="0"/>
          </a:p>
          <a:p>
            <a:pPr defTabSz="914400">
              <a:lnSpc>
                <a:spcPct val="90000"/>
              </a:lnSpc>
              <a:spcAft>
                <a:spcPts val="339"/>
              </a:spcAft>
            </a:pPr>
            <a:r>
              <a:rPr lang="en-US" sz="2200" dirty="0">
                <a:hlinkClick r:id="rId3"/>
              </a:rPr>
              <a:t>Tel: +32</a:t>
            </a:r>
            <a:r>
              <a:rPr lang="en-US" sz="2200" dirty="0"/>
              <a:t> (0)471/02.30.36          </a:t>
            </a:r>
          </a:p>
        </p:txBody>
      </p:sp>
      <p:pic>
        <p:nvPicPr>
          <p:cNvPr id="10" name="Content Placeholder 9" descr="Purple lotus flower">
            <a:extLst>
              <a:ext uri="{FF2B5EF4-FFF2-40B4-BE49-F238E27FC236}">
                <a16:creationId xmlns:a16="http://schemas.microsoft.com/office/drawing/2014/main" id="{33ED925E-1A5C-0C5F-917B-86650EE15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2583950"/>
            <a:ext cx="5468112" cy="3649964"/>
          </a:xfrm>
          <a:prstGeom prst="rect">
            <a:avLst/>
          </a:prstGeom>
        </p:spPr>
      </p:pic>
      <p:pic>
        <p:nvPicPr>
          <p:cNvPr id="12" name="Content Placeholder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9C66073-B220-D862-7029-9BB428A50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3311934"/>
            <a:ext cx="5468112" cy="219399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77F8F5-1F80-3565-F6EC-4A12A3F544DB}"/>
              </a:ext>
            </a:extLst>
          </p:cNvPr>
          <p:cNvSpPr>
            <a:spLocks/>
          </p:cNvSpPr>
          <p:nvPr/>
        </p:nvSpPr>
        <p:spPr>
          <a:xfrm>
            <a:off x="6263160" y="2843784"/>
            <a:ext cx="2372840" cy="37968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55418">
              <a:spcAft>
                <a:spcPts val="339"/>
              </a:spcAft>
            </a:pPr>
            <a:r>
              <a:rPr lang="fr-BE" sz="11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436746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927EC-98B2-FA13-B421-D9F3F4E9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Opportunities for engagement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CC55DE-3F41-9A19-C7E9-382DA9B70AA6}"/>
              </a:ext>
            </a:extLst>
          </p:cNvPr>
          <p:cNvSpPr>
            <a:spLocks/>
          </p:cNvSpPr>
          <p:nvPr/>
        </p:nvSpPr>
        <p:spPr>
          <a:xfrm>
            <a:off x="1014268" y="1926266"/>
            <a:ext cx="4985068" cy="796322"/>
          </a:xfrm>
          <a:prstGeom prst="rect">
            <a:avLst/>
          </a:prstGeom>
        </p:spPr>
        <p:txBody>
          <a:bodyPr/>
          <a:lstStyle/>
          <a:p>
            <a:pPr defTabSz="438912">
              <a:spcAft>
                <a:spcPts val="600"/>
              </a:spcAft>
            </a:pPr>
            <a:r>
              <a:rPr lang="fr-BE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challenges</a:t>
            </a:r>
            <a:endParaRPr lang="fr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384896-27DE-99E9-C47E-516DC821F3C7}"/>
              </a:ext>
            </a:extLst>
          </p:cNvPr>
          <p:cNvSpPr>
            <a:spLocks/>
          </p:cNvSpPr>
          <p:nvPr/>
        </p:nvSpPr>
        <p:spPr>
          <a:xfrm>
            <a:off x="1014268" y="2722588"/>
            <a:ext cx="4985068" cy="35612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38912">
              <a:spcAft>
                <a:spcPts val="600"/>
              </a:spcAft>
            </a:pP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people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amyloidosis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</a:p>
          <a:p>
            <a:pPr defTabSz="438912">
              <a:spcAft>
                <a:spcPts val="600"/>
              </a:spcAft>
            </a:pP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Unclear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information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endParaRPr lang="fr-BE" sz="172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38912">
              <a:spcAft>
                <a:spcPts val="600"/>
              </a:spcAft>
            </a:pP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Rare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diagnosis</a:t>
            </a:r>
            <a:endParaRPr lang="fr-BE" sz="172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38912">
              <a:spcAft>
                <a:spcPts val="600"/>
              </a:spcAft>
            </a:pPr>
            <a:endParaRPr lang="fr-BE" sz="172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38912">
              <a:spcAft>
                <a:spcPts val="600"/>
              </a:spcAft>
            </a:pP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Workload</a:t>
            </a:r>
            <a:endParaRPr lang="fr-BE" sz="172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38912">
              <a:spcAft>
                <a:spcPts val="600"/>
              </a:spcAft>
            </a:pP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Huge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impact on QOL</a:t>
            </a:r>
          </a:p>
          <a:p>
            <a:pPr defTabSz="438912">
              <a:spcAft>
                <a:spcPts val="600"/>
              </a:spcAft>
            </a:pP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information</a:t>
            </a:r>
          </a:p>
          <a:p>
            <a:pPr defTabSz="438912">
              <a:spcAft>
                <a:spcPts val="600"/>
              </a:spcAft>
            </a:pPr>
            <a:endParaRPr lang="fr-BE" sz="172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fr-B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331579-B017-841C-C1FF-7DB74AC8B7EF}"/>
              </a:ext>
            </a:extLst>
          </p:cNvPr>
          <p:cNvSpPr>
            <a:spLocks/>
          </p:cNvSpPr>
          <p:nvPr/>
        </p:nvSpPr>
        <p:spPr>
          <a:xfrm>
            <a:off x="6168113" y="1926266"/>
            <a:ext cx="5009619" cy="796322"/>
          </a:xfrm>
          <a:prstGeom prst="rect">
            <a:avLst/>
          </a:prstGeom>
        </p:spPr>
        <p:txBody>
          <a:bodyPr/>
          <a:lstStyle/>
          <a:p>
            <a:pPr defTabSz="438912">
              <a:spcAft>
                <a:spcPts val="600"/>
              </a:spcAft>
            </a:pPr>
            <a:r>
              <a:rPr lang="fr-BE" sz="1728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opportunities</a:t>
            </a:r>
            <a:endParaRPr lang="fr-B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21FD17E-983F-71ED-3BC8-F14F212ECB08}"/>
              </a:ext>
            </a:extLst>
          </p:cNvPr>
          <p:cNvSpPr>
            <a:spLocks/>
          </p:cNvSpPr>
          <p:nvPr/>
        </p:nvSpPr>
        <p:spPr>
          <a:xfrm>
            <a:off x="6168113" y="2722588"/>
            <a:ext cx="5009619" cy="35612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38912">
              <a:spcAft>
                <a:spcPts val="600"/>
              </a:spcAft>
            </a:pP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Working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groups/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expertise</a:t>
            </a:r>
          </a:p>
          <a:p>
            <a:pPr defTabSz="438912">
              <a:spcAft>
                <a:spcPts val="600"/>
              </a:spcAft>
            </a:pP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trusted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information </a:t>
            </a:r>
          </a:p>
          <a:p>
            <a:pPr defTabSz="438912">
              <a:spcAft>
                <a:spcPts val="600"/>
              </a:spcAft>
            </a:pP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awareness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HCP’s</a:t>
            </a:r>
            <a:endParaRPr lang="fr-BE" sz="172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38912">
              <a:spcAft>
                <a:spcPts val="600"/>
              </a:spcAft>
            </a:pP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Collaboration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groups</a:t>
            </a:r>
          </a:p>
          <a:p>
            <a:pPr defTabSz="438912">
              <a:spcAft>
                <a:spcPts val="600"/>
              </a:spcAft>
            </a:pP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inspire/support/encourage/life course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</a:t>
            </a:r>
            <a:endParaRPr lang="fr-BE" sz="172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38912">
              <a:spcAft>
                <a:spcPts val="600"/>
              </a:spcAft>
            </a:pPr>
            <a:r>
              <a:rPr lang="fr-BE" sz="1728" dirty="0"/>
              <a:t>Patient </a:t>
            </a:r>
            <a:r>
              <a:rPr lang="fr-BE" sz="1728" dirty="0" err="1"/>
              <a:t>Centric</a:t>
            </a:r>
            <a:r>
              <a:rPr lang="fr-BE" sz="1728" dirty="0"/>
              <a:t> </a:t>
            </a:r>
            <a:r>
              <a:rPr lang="fr-BE" sz="1728" dirty="0" err="1"/>
              <a:t>approach</a:t>
            </a:r>
            <a:r>
              <a:rPr lang="fr-BE" sz="1728" dirty="0"/>
              <a:t>/</a:t>
            </a:r>
            <a:r>
              <a:rPr lang="fr-BE" sz="1728" dirty="0" err="1"/>
              <a:t>holistic</a:t>
            </a:r>
            <a:r>
              <a:rPr lang="fr-BE" sz="1728" dirty="0"/>
              <a:t> </a:t>
            </a:r>
            <a:r>
              <a:rPr lang="fr-BE" sz="1728" dirty="0" err="1"/>
              <a:t>approach</a:t>
            </a:r>
            <a:endParaRPr lang="fr-BE" sz="172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38912">
              <a:spcAft>
                <a:spcPts val="600"/>
              </a:spcAft>
            </a:pP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 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r-BE" sz="172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congresses</a:t>
            </a:r>
            <a:r>
              <a:rPr lang="fr-BE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spcAft>
                <a:spcPts val="600"/>
              </a:spcAft>
            </a:pPr>
            <a:endParaRPr lang="fr-BE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76612EE-A363-848C-93B5-2F6A4D71D4D1}"/>
              </a:ext>
            </a:extLst>
          </p:cNvPr>
          <p:cNvSpPr/>
          <p:nvPr/>
        </p:nvSpPr>
        <p:spPr>
          <a:xfrm>
            <a:off x="4175437" y="27064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21219ED-9911-5F72-FAB2-E1B74F3E1E02}"/>
              </a:ext>
            </a:extLst>
          </p:cNvPr>
          <p:cNvSpPr/>
          <p:nvPr/>
        </p:nvSpPr>
        <p:spPr>
          <a:xfrm>
            <a:off x="4175437" y="34059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AD595CB-AB71-6AFC-141B-7EFC23CDBEA1}"/>
              </a:ext>
            </a:extLst>
          </p:cNvPr>
          <p:cNvSpPr/>
          <p:nvPr/>
        </p:nvSpPr>
        <p:spPr>
          <a:xfrm>
            <a:off x="4175437" y="41008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8ED20AF-5C8A-9EBB-1AFB-0442647AD8F8}"/>
              </a:ext>
            </a:extLst>
          </p:cNvPr>
          <p:cNvSpPr/>
          <p:nvPr/>
        </p:nvSpPr>
        <p:spPr>
          <a:xfrm>
            <a:off x="4175437" y="47388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91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2D0251-77F8-97F7-BC68-B0183B83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AmyBel</a:t>
            </a:r>
            <a:r>
              <a:rPr lang="en-US" b="1" dirty="0">
                <a:latin typeface="Arial Rounded MT Bold" panose="020F0704030504030204" pitchFamily="34" charset="0"/>
              </a:rPr>
              <a:t> </a:t>
            </a:r>
            <a:r>
              <a:rPr lang="en-US" dirty="0"/>
              <a:t> Timeline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BC2AA-ABD0-F4F9-2749-20B623AB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3939"/>
            <a:ext cx="109728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BE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C4B75BC-9BE1-98A0-8BE2-FD414B3CE794}"/>
              </a:ext>
            </a:extLst>
          </p:cNvPr>
          <p:cNvGraphicFramePr>
            <a:graphicFrameLocks noGrp="1"/>
          </p:cNvGraphicFramePr>
          <p:nvPr/>
        </p:nvGraphicFramePr>
        <p:xfrm>
          <a:off x="587833" y="1343939"/>
          <a:ext cx="109728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61471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12442043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673249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7669818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192801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04611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324441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847209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359152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85942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3475623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7806031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53251088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75122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52734212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108543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 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</a:t>
                      </a:r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</a:t>
                      </a:r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</a:t>
                      </a:r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</a:t>
                      </a:r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</a:t>
                      </a:r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</a:t>
                      </a:r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5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433555"/>
                  </a:ext>
                </a:extLst>
              </a:tr>
            </a:tbl>
          </a:graphicData>
        </a:graphic>
      </p:graphicFrame>
      <p:sp>
        <p:nvSpPr>
          <p:cNvPr id="16" name="Diamond 15">
            <a:extLst>
              <a:ext uri="{FF2B5EF4-FFF2-40B4-BE49-F238E27FC236}">
                <a16:creationId xmlns:a16="http://schemas.microsoft.com/office/drawing/2014/main" id="{6B66AA18-AAF4-4E62-C2D5-09172AC9FEC9}"/>
              </a:ext>
            </a:extLst>
          </p:cNvPr>
          <p:cNvSpPr/>
          <p:nvPr/>
        </p:nvSpPr>
        <p:spPr>
          <a:xfrm>
            <a:off x="9622777" y="1848914"/>
            <a:ext cx="270587" cy="201369"/>
          </a:xfrm>
          <a:prstGeom prst="diamond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FA4C5-7D8B-88CD-3DFE-D9693083D870}"/>
              </a:ext>
            </a:extLst>
          </p:cNvPr>
          <p:cNvSpPr txBox="1"/>
          <p:nvPr/>
        </p:nvSpPr>
        <p:spPr>
          <a:xfrm>
            <a:off x="9088015" y="1833874"/>
            <a:ext cx="134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26 Oct </a:t>
            </a:r>
          </a:p>
          <a:p>
            <a:pPr algn="ctr"/>
            <a:r>
              <a:rPr lang="en-US" sz="1200" dirty="0"/>
              <a:t>World Amyloidosis Day</a:t>
            </a:r>
            <a:endParaRPr lang="en-GB" sz="1200" dirty="0"/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D8B93ED7-656A-8610-FAD6-5A9BDA69E48B}"/>
              </a:ext>
            </a:extLst>
          </p:cNvPr>
          <p:cNvSpPr/>
          <p:nvPr/>
        </p:nvSpPr>
        <p:spPr>
          <a:xfrm>
            <a:off x="7484674" y="1876607"/>
            <a:ext cx="270587" cy="201369"/>
          </a:xfrm>
          <a:prstGeom prst="diamond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58375F-E4DB-56B2-7289-46AE1C401B5F}"/>
              </a:ext>
            </a:extLst>
          </p:cNvPr>
          <p:cNvSpPr txBox="1"/>
          <p:nvPr/>
        </p:nvSpPr>
        <p:spPr>
          <a:xfrm>
            <a:off x="6871827" y="1808124"/>
            <a:ext cx="152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5-6 July</a:t>
            </a:r>
          </a:p>
          <a:p>
            <a:pPr algn="ctr"/>
            <a:r>
              <a:rPr lang="en-US" sz="1200" dirty="0"/>
              <a:t>AL Amyloidosis Congress BELGIUM</a:t>
            </a:r>
            <a:endParaRPr lang="en-GB" sz="12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D1F224A-F3A0-4CE1-E755-A1935423A606}"/>
              </a:ext>
            </a:extLst>
          </p:cNvPr>
          <p:cNvSpPr/>
          <p:nvPr/>
        </p:nvSpPr>
        <p:spPr>
          <a:xfrm>
            <a:off x="3437014" y="4869745"/>
            <a:ext cx="1317181" cy="144541"/>
          </a:xfrm>
          <a:prstGeom prst="roundRect">
            <a:avLst/>
          </a:prstGeom>
          <a:solidFill>
            <a:srgbClr val="FE50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4281CB-694D-4017-52F1-20C1C3177AE7}"/>
              </a:ext>
            </a:extLst>
          </p:cNvPr>
          <p:cNvGrpSpPr/>
          <p:nvPr/>
        </p:nvGrpSpPr>
        <p:grpSpPr>
          <a:xfrm>
            <a:off x="609600" y="3579989"/>
            <a:ext cx="4567045" cy="2097312"/>
            <a:chOff x="744977" y="5149328"/>
            <a:chExt cx="4567045" cy="209731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5534D71-CE18-E5D6-2529-8E280811F797}"/>
                </a:ext>
              </a:extLst>
            </p:cNvPr>
            <p:cNvGrpSpPr/>
            <p:nvPr/>
          </p:nvGrpSpPr>
          <p:grpSpPr>
            <a:xfrm>
              <a:off x="744977" y="5149328"/>
              <a:ext cx="4567045" cy="2097312"/>
              <a:chOff x="744977" y="2764716"/>
              <a:chExt cx="4567045" cy="20973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5F4803D-A120-EEE8-5698-555360F7375A}"/>
                  </a:ext>
                </a:extLst>
              </p:cNvPr>
              <p:cNvSpPr/>
              <p:nvPr/>
            </p:nvSpPr>
            <p:spPr>
              <a:xfrm>
                <a:off x="744977" y="4349671"/>
                <a:ext cx="1272813" cy="135304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2F01F60-6F84-8A4A-CAD5-20878D32945A}"/>
                  </a:ext>
                </a:extLst>
              </p:cNvPr>
              <p:cNvSpPr/>
              <p:nvPr/>
            </p:nvSpPr>
            <p:spPr>
              <a:xfrm>
                <a:off x="2517562" y="4637535"/>
                <a:ext cx="2794460" cy="14365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AECB57-F5F7-AFCD-18ED-98CE4A0450C0}"/>
                  </a:ext>
                </a:extLst>
              </p:cNvPr>
              <p:cNvSpPr txBox="1"/>
              <p:nvPr/>
            </p:nvSpPr>
            <p:spPr>
              <a:xfrm>
                <a:off x="3244607" y="4585029"/>
                <a:ext cx="16134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Secure funding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Diamond 32">
                <a:extLst>
                  <a:ext uri="{FF2B5EF4-FFF2-40B4-BE49-F238E27FC236}">
                    <a16:creationId xmlns:a16="http://schemas.microsoft.com/office/drawing/2014/main" id="{6D1ACA1C-4817-CDFB-EB5F-EC66DE8E80A7}"/>
                  </a:ext>
                </a:extLst>
              </p:cNvPr>
              <p:cNvSpPr/>
              <p:nvPr/>
            </p:nvSpPr>
            <p:spPr>
              <a:xfrm>
                <a:off x="4252031" y="2764716"/>
                <a:ext cx="270587" cy="201369"/>
              </a:xfrm>
              <a:prstGeom prst="diamond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1780FA3-BB92-4E60-B377-D4E89B9EBB43}"/>
                  </a:ext>
                </a:extLst>
              </p:cNvPr>
              <p:cNvSpPr txBox="1"/>
              <p:nvPr/>
            </p:nvSpPr>
            <p:spPr>
              <a:xfrm>
                <a:off x="3597258" y="3025399"/>
                <a:ext cx="1580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AmyBel Kick off  Pharma Partners</a:t>
                </a:r>
                <a:endParaRPr lang="en-GB" sz="1200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AAB62C-30FD-6464-8C70-6E438FFF0F1B}"/>
                </a:ext>
              </a:extLst>
            </p:cNvPr>
            <p:cNvSpPr txBox="1"/>
            <p:nvPr/>
          </p:nvSpPr>
          <p:spPr>
            <a:xfrm>
              <a:off x="778268" y="6654846"/>
              <a:ext cx="1441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Pharma calls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9F45296-1E10-71AA-C356-BF943652926F}"/>
              </a:ext>
            </a:extLst>
          </p:cNvPr>
          <p:cNvSpPr txBox="1"/>
          <p:nvPr/>
        </p:nvSpPr>
        <p:spPr>
          <a:xfrm>
            <a:off x="3182636" y="4790993"/>
            <a:ext cx="200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Finalise www.amybel.be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197672-930B-BE0D-AF98-F13632F48809}"/>
              </a:ext>
            </a:extLst>
          </p:cNvPr>
          <p:cNvGrpSpPr/>
          <p:nvPr/>
        </p:nvGrpSpPr>
        <p:grpSpPr>
          <a:xfrm>
            <a:off x="1856448" y="1791044"/>
            <a:ext cx="3201763" cy="1778136"/>
            <a:chOff x="1291837" y="4338616"/>
            <a:chExt cx="3201763" cy="177813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56E4A4-F5DB-C91F-46F2-91C15471C6F6}"/>
                </a:ext>
              </a:extLst>
            </p:cNvPr>
            <p:cNvSpPr/>
            <p:nvPr/>
          </p:nvSpPr>
          <p:spPr>
            <a:xfrm>
              <a:off x="1291837" y="4418941"/>
              <a:ext cx="2116379" cy="134907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EAF0AA-43EA-0B78-09F4-D774DB74A40E}"/>
                </a:ext>
              </a:extLst>
            </p:cNvPr>
            <p:cNvSpPr txBox="1"/>
            <p:nvPr/>
          </p:nvSpPr>
          <p:spPr>
            <a:xfrm>
              <a:off x="1519442" y="4338616"/>
              <a:ext cx="2705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Expand scientific committee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D52FC320-6323-B150-660A-04FA8BC30628}"/>
                </a:ext>
              </a:extLst>
            </p:cNvPr>
            <p:cNvSpPr/>
            <p:nvPr/>
          </p:nvSpPr>
          <p:spPr>
            <a:xfrm>
              <a:off x="3408216" y="5409143"/>
              <a:ext cx="270587" cy="201369"/>
            </a:xfrm>
            <a:prstGeom prst="diamond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FFE640-FA7E-6FEB-2975-69571D350623}"/>
                </a:ext>
              </a:extLst>
            </p:cNvPr>
            <p:cNvSpPr txBox="1"/>
            <p:nvPr/>
          </p:nvSpPr>
          <p:spPr>
            <a:xfrm>
              <a:off x="2618025" y="5655087"/>
              <a:ext cx="1875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AmyBel Kick off </a:t>
              </a:r>
            </a:p>
            <a:p>
              <a:pPr algn="ctr"/>
              <a:r>
                <a:rPr lang="en-US" sz="1200" dirty="0"/>
                <a:t>Scientific committee</a:t>
              </a:r>
              <a:endParaRPr lang="en-GB" sz="1200" dirty="0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C0DDA25-ED7B-A3C1-6843-B18807D47153}"/>
              </a:ext>
            </a:extLst>
          </p:cNvPr>
          <p:cNvSpPr/>
          <p:nvPr/>
        </p:nvSpPr>
        <p:spPr>
          <a:xfrm>
            <a:off x="3881487" y="5826563"/>
            <a:ext cx="7613234" cy="14284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6E4063-036F-B522-AC57-75418489CA52}"/>
              </a:ext>
            </a:extLst>
          </p:cNvPr>
          <p:cNvSpPr txBox="1"/>
          <p:nvPr/>
        </p:nvSpPr>
        <p:spPr>
          <a:xfrm>
            <a:off x="2905511" y="2323596"/>
            <a:ext cx="1522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AmyBel established</a:t>
            </a:r>
            <a:endParaRPr lang="en-GB" sz="1200" dirty="0"/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C3F90608-FF67-6748-8824-5B9089C8D2C7}"/>
              </a:ext>
            </a:extLst>
          </p:cNvPr>
          <p:cNvSpPr/>
          <p:nvPr/>
        </p:nvSpPr>
        <p:spPr>
          <a:xfrm>
            <a:off x="3481419" y="2149919"/>
            <a:ext cx="270587" cy="201369"/>
          </a:xfrm>
          <a:prstGeom prst="diamond">
            <a:avLst/>
          </a:prstGeom>
          <a:solidFill>
            <a:srgbClr val="FE50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DD18881-F9B7-2107-88CD-F846EDB4650B}"/>
              </a:ext>
            </a:extLst>
          </p:cNvPr>
          <p:cNvSpPr/>
          <p:nvPr/>
        </p:nvSpPr>
        <p:spPr>
          <a:xfrm>
            <a:off x="5310623" y="6131652"/>
            <a:ext cx="6184098" cy="175991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53DF1D-5C9B-C7E4-1B99-378F4FA86EED}"/>
              </a:ext>
            </a:extLst>
          </p:cNvPr>
          <p:cNvSpPr txBox="1"/>
          <p:nvPr/>
        </p:nvSpPr>
        <p:spPr>
          <a:xfrm>
            <a:off x="6924303" y="6093225"/>
            <a:ext cx="3105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Build AmyBel membership/registrations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9" name="Diamond 58">
            <a:extLst>
              <a:ext uri="{FF2B5EF4-FFF2-40B4-BE49-F238E27FC236}">
                <a16:creationId xmlns:a16="http://schemas.microsoft.com/office/drawing/2014/main" id="{3832B27B-1B5E-80DA-0CF5-47940540EDF2}"/>
              </a:ext>
            </a:extLst>
          </p:cNvPr>
          <p:cNvSpPr/>
          <p:nvPr/>
        </p:nvSpPr>
        <p:spPr>
          <a:xfrm>
            <a:off x="10421432" y="2878606"/>
            <a:ext cx="270587" cy="201369"/>
          </a:xfrm>
          <a:prstGeom prst="diamond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74DE953-1915-860E-C50D-195F558DB64F}"/>
              </a:ext>
            </a:extLst>
          </p:cNvPr>
          <p:cNvSpPr txBox="1"/>
          <p:nvPr/>
        </p:nvSpPr>
        <p:spPr>
          <a:xfrm>
            <a:off x="9788259" y="3084683"/>
            <a:ext cx="153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Year in Review: Scientific Committee</a:t>
            </a:r>
            <a:endParaRPr lang="en-GB" sz="1200" dirty="0"/>
          </a:p>
        </p:txBody>
      </p:sp>
      <p:sp>
        <p:nvSpPr>
          <p:cNvPr id="61" name="Diamond 60">
            <a:extLst>
              <a:ext uri="{FF2B5EF4-FFF2-40B4-BE49-F238E27FC236}">
                <a16:creationId xmlns:a16="http://schemas.microsoft.com/office/drawing/2014/main" id="{CC845803-9570-57A8-6B19-BB3B1FB980CA}"/>
              </a:ext>
            </a:extLst>
          </p:cNvPr>
          <p:cNvSpPr/>
          <p:nvPr/>
        </p:nvSpPr>
        <p:spPr>
          <a:xfrm>
            <a:off x="10688782" y="3583151"/>
            <a:ext cx="270587" cy="201369"/>
          </a:xfrm>
          <a:prstGeom prst="diamond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0CC9E2-017A-BFE6-A982-A8DB936CB53F}"/>
              </a:ext>
            </a:extLst>
          </p:cNvPr>
          <p:cNvSpPr txBox="1"/>
          <p:nvPr/>
        </p:nvSpPr>
        <p:spPr>
          <a:xfrm>
            <a:off x="10029834" y="3821925"/>
            <a:ext cx="158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Year in Review Pharma Partners</a:t>
            </a:r>
            <a:endParaRPr lang="en-GB" sz="1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CF2ED9-3183-C284-BF46-43635BEAC191}"/>
              </a:ext>
            </a:extLst>
          </p:cNvPr>
          <p:cNvSpPr/>
          <p:nvPr/>
        </p:nvSpPr>
        <p:spPr>
          <a:xfrm>
            <a:off x="2362265" y="5152182"/>
            <a:ext cx="9063478" cy="14365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31BBBC-2467-1419-FAB7-C58FF0D46D17}"/>
              </a:ext>
            </a:extLst>
          </p:cNvPr>
          <p:cNvSpPr txBox="1"/>
          <p:nvPr/>
        </p:nvSpPr>
        <p:spPr>
          <a:xfrm>
            <a:off x="5866846" y="5085507"/>
            <a:ext cx="2615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Build &amp; Maintain SoMe presence</a:t>
            </a: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6DFF0461-D11C-E39F-7A00-B5A0202ECC26}"/>
              </a:ext>
            </a:extLst>
          </p:cNvPr>
          <p:cNvSpPr/>
          <p:nvPr/>
        </p:nvSpPr>
        <p:spPr>
          <a:xfrm>
            <a:off x="4985916" y="4813917"/>
            <a:ext cx="270587" cy="201369"/>
          </a:xfrm>
          <a:prstGeom prst="diamond">
            <a:avLst/>
          </a:prstGeom>
          <a:solidFill>
            <a:srgbClr val="FE50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A12FFA-0463-F060-2BE5-B4F0E440965D}"/>
              </a:ext>
            </a:extLst>
          </p:cNvPr>
          <p:cNvSpPr txBox="1"/>
          <p:nvPr/>
        </p:nvSpPr>
        <p:spPr>
          <a:xfrm>
            <a:off x="5072233" y="4782255"/>
            <a:ext cx="200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Launch www.amybel.be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78940F-0653-6201-AFCB-D6E79EDF525A}"/>
              </a:ext>
            </a:extLst>
          </p:cNvPr>
          <p:cNvSpPr txBox="1"/>
          <p:nvPr/>
        </p:nvSpPr>
        <p:spPr>
          <a:xfrm>
            <a:off x="5340974" y="5770759"/>
            <a:ext cx="4053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Raise awareness of AmyBel to HCPs and patients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518A787-E601-128F-658F-C04BB70B396E}"/>
              </a:ext>
            </a:extLst>
          </p:cNvPr>
          <p:cNvSpPr/>
          <p:nvPr/>
        </p:nvSpPr>
        <p:spPr>
          <a:xfrm>
            <a:off x="2497151" y="2655071"/>
            <a:ext cx="9063478" cy="114420"/>
          </a:xfrm>
          <a:prstGeom prst="roundRect">
            <a:avLst/>
          </a:prstGeom>
          <a:solidFill>
            <a:srgbClr val="FE50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9C0C56-7AE6-113D-2081-A1021B6A63D9}"/>
              </a:ext>
            </a:extLst>
          </p:cNvPr>
          <p:cNvSpPr txBox="1"/>
          <p:nvPr/>
        </p:nvSpPr>
        <p:spPr>
          <a:xfrm>
            <a:off x="6074231" y="2555563"/>
            <a:ext cx="235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Monthly AmyBel Board meetings</a:t>
            </a:r>
            <a:endParaRPr lang="en-GB" sz="12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36A128A-F60A-4C23-CD13-389D8161B819}"/>
              </a:ext>
            </a:extLst>
          </p:cNvPr>
          <p:cNvSpPr/>
          <p:nvPr/>
        </p:nvSpPr>
        <p:spPr>
          <a:xfrm>
            <a:off x="1007612" y="5833897"/>
            <a:ext cx="2749146" cy="14365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C64512-B85A-1678-CAC6-27F57931096C}"/>
              </a:ext>
            </a:extLst>
          </p:cNvPr>
          <p:cNvSpPr txBox="1"/>
          <p:nvPr/>
        </p:nvSpPr>
        <p:spPr>
          <a:xfrm>
            <a:off x="833718" y="5777877"/>
            <a:ext cx="3282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Connect with amyloidosis community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9AFB95-0EA2-3C56-0A59-991D796ACD05}"/>
              </a:ext>
            </a:extLst>
          </p:cNvPr>
          <p:cNvSpPr txBox="1"/>
          <p:nvPr/>
        </p:nvSpPr>
        <p:spPr>
          <a:xfrm>
            <a:off x="8427248" y="4408080"/>
            <a:ext cx="1573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RD Expert Patient training</a:t>
            </a:r>
            <a:endParaRPr lang="en-BE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3116F3-35AD-ECEE-7E5A-D8DBE5203EC2}"/>
              </a:ext>
            </a:extLst>
          </p:cNvPr>
          <p:cNvSpPr txBox="1"/>
          <p:nvPr/>
        </p:nvSpPr>
        <p:spPr>
          <a:xfrm>
            <a:off x="3526766" y="4411738"/>
            <a:ext cx="1573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RD Expert Patient training</a:t>
            </a:r>
            <a:endParaRPr lang="en-BE" sz="12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DA5893A-E66E-C354-ACE8-B3DFD98379D0}"/>
              </a:ext>
            </a:extLst>
          </p:cNvPr>
          <p:cNvSpPr/>
          <p:nvPr/>
        </p:nvSpPr>
        <p:spPr>
          <a:xfrm>
            <a:off x="4116496" y="4311026"/>
            <a:ext cx="394447" cy="9207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BFA1F5D-C5A2-C43F-B90E-222C52D001F0}"/>
              </a:ext>
            </a:extLst>
          </p:cNvPr>
          <p:cNvSpPr/>
          <p:nvPr/>
        </p:nvSpPr>
        <p:spPr>
          <a:xfrm>
            <a:off x="9016978" y="4274911"/>
            <a:ext cx="394447" cy="9207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376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441642-6338-0980-2E23-8F35B5DC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00" y="246249"/>
            <a:ext cx="7842571" cy="863046"/>
          </a:xfrm>
        </p:spPr>
        <p:txBody>
          <a:bodyPr/>
          <a:lstStyle/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AmyBel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dirty="0"/>
              <a:t> 2023-2024 events planner</a:t>
            </a:r>
            <a:endParaRPr lang="en-BE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7925A78-2FF6-B58A-15BA-30693FB7D318}"/>
              </a:ext>
            </a:extLst>
          </p:cNvPr>
          <p:cNvGraphicFramePr>
            <a:graphicFrameLocks noGrp="1"/>
          </p:cNvGraphicFramePr>
          <p:nvPr/>
        </p:nvGraphicFramePr>
        <p:xfrm>
          <a:off x="521500" y="1535454"/>
          <a:ext cx="10953315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21">
                  <a:extLst>
                    <a:ext uri="{9D8B030D-6E8A-4147-A177-3AD203B41FA5}">
                      <a16:colId xmlns:a16="http://schemas.microsoft.com/office/drawing/2014/main" val="3459216197"/>
                    </a:ext>
                  </a:extLst>
                </a:gridCol>
                <a:gridCol w="730221">
                  <a:extLst>
                    <a:ext uri="{9D8B030D-6E8A-4147-A177-3AD203B41FA5}">
                      <a16:colId xmlns:a16="http://schemas.microsoft.com/office/drawing/2014/main" val="516552503"/>
                    </a:ext>
                  </a:extLst>
                </a:gridCol>
                <a:gridCol w="730221">
                  <a:extLst>
                    <a:ext uri="{9D8B030D-6E8A-4147-A177-3AD203B41FA5}">
                      <a16:colId xmlns:a16="http://schemas.microsoft.com/office/drawing/2014/main" val="2172685432"/>
                    </a:ext>
                  </a:extLst>
                </a:gridCol>
                <a:gridCol w="730221">
                  <a:extLst>
                    <a:ext uri="{9D8B030D-6E8A-4147-A177-3AD203B41FA5}">
                      <a16:colId xmlns:a16="http://schemas.microsoft.com/office/drawing/2014/main" val="1530299593"/>
                    </a:ext>
                  </a:extLst>
                </a:gridCol>
                <a:gridCol w="730221">
                  <a:extLst>
                    <a:ext uri="{9D8B030D-6E8A-4147-A177-3AD203B41FA5}">
                      <a16:colId xmlns:a16="http://schemas.microsoft.com/office/drawing/2014/main" val="503667909"/>
                    </a:ext>
                  </a:extLst>
                </a:gridCol>
                <a:gridCol w="730221">
                  <a:extLst>
                    <a:ext uri="{9D8B030D-6E8A-4147-A177-3AD203B41FA5}">
                      <a16:colId xmlns:a16="http://schemas.microsoft.com/office/drawing/2014/main" val="2715138904"/>
                    </a:ext>
                  </a:extLst>
                </a:gridCol>
                <a:gridCol w="730221">
                  <a:extLst>
                    <a:ext uri="{9D8B030D-6E8A-4147-A177-3AD203B41FA5}">
                      <a16:colId xmlns:a16="http://schemas.microsoft.com/office/drawing/2014/main" val="1644533835"/>
                    </a:ext>
                  </a:extLst>
                </a:gridCol>
                <a:gridCol w="730221">
                  <a:extLst>
                    <a:ext uri="{9D8B030D-6E8A-4147-A177-3AD203B41FA5}">
                      <a16:colId xmlns:a16="http://schemas.microsoft.com/office/drawing/2014/main" val="2067508162"/>
                    </a:ext>
                  </a:extLst>
                </a:gridCol>
                <a:gridCol w="730221">
                  <a:extLst>
                    <a:ext uri="{9D8B030D-6E8A-4147-A177-3AD203B41FA5}">
                      <a16:colId xmlns:a16="http://schemas.microsoft.com/office/drawing/2014/main" val="4016705054"/>
                    </a:ext>
                  </a:extLst>
                </a:gridCol>
                <a:gridCol w="730221">
                  <a:extLst>
                    <a:ext uri="{9D8B030D-6E8A-4147-A177-3AD203B41FA5}">
                      <a16:colId xmlns:a16="http://schemas.microsoft.com/office/drawing/2014/main" val="51129832"/>
                    </a:ext>
                  </a:extLst>
                </a:gridCol>
                <a:gridCol w="730221">
                  <a:extLst>
                    <a:ext uri="{9D8B030D-6E8A-4147-A177-3AD203B41FA5}">
                      <a16:colId xmlns:a16="http://schemas.microsoft.com/office/drawing/2014/main" val="3600915811"/>
                    </a:ext>
                  </a:extLst>
                </a:gridCol>
                <a:gridCol w="730221">
                  <a:extLst>
                    <a:ext uri="{9D8B030D-6E8A-4147-A177-3AD203B41FA5}">
                      <a16:colId xmlns:a16="http://schemas.microsoft.com/office/drawing/2014/main" val="969100711"/>
                    </a:ext>
                  </a:extLst>
                </a:gridCol>
                <a:gridCol w="730221">
                  <a:extLst>
                    <a:ext uri="{9D8B030D-6E8A-4147-A177-3AD203B41FA5}">
                      <a16:colId xmlns:a16="http://schemas.microsoft.com/office/drawing/2014/main" val="1374032166"/>
                    </a:ext>
                  </a:extLst>
                </a:gridCol>
                <a:gridCol w="730221">
                  <a:extLst>
                    <a:ext uri="{9D8B030D-6E8A-4147-A177-3AD203B41FA5}">
                      <a16:colId xmlns:a16="http://schemas.microsoft.com/office/drawing/2014/main" val="3784888588"/>
                    </a:ext>
                  </a:extLst>
                </a:gridCol>
                <a:gridCol w="730221">
                  <a:extLst>
                    <a:ext uri="{9D8B030D-6E8A-4147-A177-3AD203B41FA5}">
                      <a16:colId xmlns:a16="http://schemas.microsoft.com/office/drawing/2014/main" val="1245314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Oct</a:t>
                      </a:r>
                      <a:endParaRPr lang="en-BE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Nov</a:t>
                      </a:r>
                      <a:endParaRPr lang="en-BE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Dec</a:t>
                      </a:r>
                      <a:endParaRPr lang="en-BE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Jan</a:t>
                      </a:r>
                      <a:endParaRPr lang="en-BE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Feb</a:t>
                      </a:r>
                      <a:endParaRPr lang="en-BE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Mar</a:t>
                      </a:r>
                      <a:endParaRPr lang="en-BE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Apr</a:t>
                      </a:r>
                      <a:endParaRPr lang="en-BE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May</a:t>
                      </a:r>
                      <a:endParaRPr lang="en-BE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Jun</a:t>
                      </a:r>
                      <a:endParaRPr lang="en-BE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Jul</a:t>
                      </a:r>
                      <a:endParaRPr lang="en-BE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Aug</a:t>
                      </a:r>
                      <a:endParaRPr lang="en-BE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Sep</a:t>
                      </a:r>
                      <a:endParaRPr lang="en-BE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Oct</a:t>
                      </a:r>
                      <a:endParaRPr lang="en-BE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Nov</a:t>
                      </a:r>
                      <a:endParaRPr lang="en-BE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Dec</a:t>
                      </a:r>
                      <a:endParaRPr lang="en-BE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0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BE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18175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DA570CEF-BB13-F40F-B3F2-091438D33035}"/>
              </a:ext>
            </a:extLst>
          </p:cNvPr>
          <p:cNvSpPr txBox="1"/>
          <p:nvPr/>
        </p:nvSpPr>
        <p:spPr>
          <a:xfrm>
            <a:off x="2060259" y="2169267"/>
            <a:ext cx="23768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 committee meeting</a:t>
            </a:r>
            <a:endParaRPr lang="en-BE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E0F359-2649-548D-24CF-ADD4E19A2874}"/>
              </a:ext>
            </a:extLst>
          </p:cNvPr>
          <p:cNvSpPr txBox="1"/>
          <p:nvPr/>
        </p:nvSpPr>
        <p:spPr>
          <a:xfrm>
            <a:off x="2522755" y="2652076"/>
            <a:ext cx="2022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 Partner meeting</a:t>
            </a:r>
            <a:endParaRPr lang="en-BE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5A9064-CAB9-86B2-0687-7BDF4E4F6998}"/>
              </a:ext>
            </a:extLst>
          </p:cNvPr>
          <p:cNvSpPr txBox="1"/>
          <p:nvPr/>
        </p:nvSpPr>
        <p:spPr>
          <a:xfrm>
            <a:off x="6434116" y="3946650"/>
            <a:ext cx="2022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Amyloidosis Alliance annual meeting</a:t>
            </a:r>
            <a:endParaRPr lang="en-BE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DC1633-3124-C3C7-7B9C-FC76CB67B7E9}"/>
              </a:ext>
            </a:extLst>
          </p:cNvPr>
          <p:cNvSpPr txBox="1"/>
          <p:nvPr/>
        </p:nvSpPr>
        <p:spPr>
          <a:xfrm>
            <a:off x="8800793" y="3957479"/>
            <a:ext cx="2022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Amyloidosis Day</a:t>
            </a:r>
            <a:endParaRPr lang="en-BE" sz="1400" dirty="0"/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9530C1AE-C9A9-381C-7127-D8A347F0F4E0}"/>
              </a:ext>
            </a:extLst>
          </p:cNvPr>
          <p:cNvSpPr/>
          <p:nvPr/>
        </p:nvSpPr>
        <p:spPr>
          <a:xfrm>
            <a:off x="3248688" y="2013181"/>
            <a:ext cx="286870" cy="137141"/>
          </a:xfrm>
          <a:prstGeom prst="flowChartDecision">
            <a:avLst/>
          </a:prstGeom>
          <a:solidFill>
            <a:srgbClr val="FE50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8" name="Flowchart: Decision 37">
            <a:extLst>
              <a:ext uri="{FF2B5EF4-FFF2-40B4-BE49-F238E27FC236}">
                <a16:creationId xmlns:a16="http://schemas.microsoft.com/office/drawing/2014/main" id="{60A83C33-A873-4A9A-A6EA-53603CFA664D}"/>
              </a:ext>
            </a:extLst>
          </p:cNvPr>
          <p:cNvSpPr/>
          <p:nvPr/>
        </p:nvSpPr>
        <p:spPr>
          <a:xfrm>
            <a:off x="3535560" y="2514946"/>
            <a:ext cx="286870" cy="137141"/>
          </a:xfrm>
          <a:prstGeom prst="flowChartDecision">
            <a:avLst/>
          </a:prstGeom>
          <a:solidFill>
            <a:srgbClr val="FE50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9" name="Flowchart: Decision 38">
            <a:extLst>
              <a:ext uri="{FF2B5EF4-FFF2-40B4-BE49-F238E27FC236}">
                <a16:creationId xmlns:a16="http://schemas.microsoft.com/office/drawing/2014/main" id="{A42E1AFE-B4A8-37EF-3D94-8F21C372C751}"/>
              </a:ext>
            </a:extLst>
          </p:cNvPr>
          <p:cNvSpPr/>
          <p:nvPr/>
        </p:nvSpPr>
        <p:spPr>
          <a:xfrm>
            <a:off x="7310718" y="3786132"/>
            <a:ext cx="286870" cy="137141"/>
          </a:xfrm>
          <a:prstGeom prst="flowChartDecisio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40" name="Flowchart: Decision 39">
            <a:extLst>
              <a:ext uri="{FF2B5EF4-FFF2-40B4-BE49-F238E27FC236}">
                <a16:creationId xmlns:a16="http://schemas.microsoft.com/office/drawing/2014/main" id="{55B3A535-0754-624E-47B9-C73930F774CA}"/>
              </a:ext>
            </a:extLst>
          </p:cNvPr>
          <p:cNvSpPr/>
          <p:nvPr/>
        </p:nvSpPr>
        <p:spPr>
          <a:xfrm>
            <a:off x="9659470" y="3783485"/>
            <a:ext cx="286870" cy="137141"/>
          </a:xfrm>
          <a:prstGeom prst="flowChartDecisio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AFF581-6296-B8A1-31B1-25F18D2CCBA9}"/>
              </a:ext>
            </a:extLst>
          </p:cNvPr>
          <p:cNvSpPr txBox="1"/>
          <p:nvPr/>
        </p:nvSpPr>
        <p:spPr>
          <a:xfrm>
            <a:off x="7237379" y="3689192"/>
            <a:ext cx="4633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5-6</a:t>
            </a:r>
            <a:endParaRPr lang="en-BE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7FFFB1-5352-9C41-8136-81C5128E97C8}"/>
              </a:ext>
            </a:extLst>
          </p:cNvPr>
          <p:cNvSpPr txBox="1"/>
          <p:nvPr/>
        </p:nvSpPr>
        <p:spPr>
          <a:xfrm>
            <a:off x="9616176" y="3675698"/>
            <a:ext cx="4633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endParaRPr lang="en-BE" sz="1400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28D8528-78C9-E81C-78A1-910E80BF7944}"/>
              </a:ext>
            </a:extLst>
          </p:cNvPr>
          <p:cNvSpPr/>
          <p:nvPr/>
        </p:nvSpPr>
        <p:spPr>
          <a:xfrm>
            <a:off x="1972235" y="2980906"/>
            <a:ext cx="9502580" cy="106714"/>
          </a:xfrm>
          <a:prstGeom prst="roundRect">
            <a:avLst/>
          </a:prstGeom>
          <a:solidFill>
            <a:srgbClr val="FE50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B7F259-9BE0-5351-9611-9B72B7BA1E78}"/>
              </a:ext>
            </a:extLst>
          </p:cNvPr>
          <p:cNvSpPr txBox="1"/>
          <p:nvPr/>
        </p:nvSpPr>
        <p:spPr>
          <a:xfrm>
            <a:off x="1985173" y="3014446"/>
            <a:ext cx="947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AmyBel Updates</a:t>
            </a:r>
            <a:endParaRPr lang="en-BE" sz="1400" dirty="0"/>
          </a:p>
        </p:txBody>
      </p:sp>
      <p:sp>
        <p:nvSpPr>
          <p:cNvPr id="47" name="Flowchart: Decision 46">
            <a:extLst>
              <a:ext uri="{FF2B5EF4-FFF2-40B4-BE49-F238E27FC236}">
                <a16:creationId xmlns:a16="http://schemas.microsoft.com/office/drawing/2014/main" id="{BD90AAA4-3FCD-B0FB-4356-1E0D85F1489D}"/>
              </a:ext>
            </a:extLst>
          </p:cNvPr>
          <p:cNvSpPr/>
          <p:nvPr/>
        </p:nvSpPr>
        <p:spPr>
          <a:xfrm>
            <a:off x="3636918" y="4402497"/>
            <a:ext cx="286870" cy="137141"/>
          </a:xfrm>
          <a:prstGeom prst="flowChartDecision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0DC011-2347-5F96-B520-13CDB3372982}"/>
              </a:ext>
            </a:extLst>
          </p:cNvPr>
          <p:cNvSpPr txBox="1"/>
          <p:nvPr/>
        </p:nvSpPr>
        <p:spPr>
          <a:xfrm>
            <a:off x="2993399" y="4497738"/>
            <a:ext cx="15739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Amyloidosis </a:t>
            </a:r>
            <a:r>
              <a:rPr lang="en-GB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</a:t>
            </a:r>
            <a:endParaRPr lang="en-BE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AC3B77-DFCD-A610-C9ED-F8220172791F}"/>
              </a:ext>
            </a:extLst>
          </p:cNvPr>
          <p:cNvSpPr txBox="1"/>
          <p:nvPr/>
        </p:nvSpPr>
        <p:spPr>
          <a:xfrm>
            <a:off x="9097956" y="2156542"/>
            <a:ext cx="23768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 committee meeting</a:t>
            </a:r>
            <a:endParaRPr lang="en-BE" sz="1400" dirty="0"/>
          </a:p>
        </p:txBody>
      </p:sp>
      <p:sp>
        <p:nvSpPr>
          <p:cNvPr id="50" name="Flowchart: Decision 49">
            <a:extLst>
              <a:ext uri="{FF2B5EF4-FFF2-40B4-BE49-F238E27FC236}">
                <a16:creationId xmlns:a16="http://schemas.microsoft.com/office/drawing/2014/main" id="{AC2CCE32-5F83-880F-6677-072667D5EBA2}"/>
              </a:ext>
            </a:extLst>
          </p:cNvPr>
          <p:cNvSpPr/>
          <p:nvPr/>
        </p:nvSpPr>
        <p:spPr>
          <a:xfrm>
            <a:off x="10286385" y="2000456"/>
            <a:ext cx="286870" cy="137141"/>
          </a:xfrm>
          <a:prstGeom prst="flowChartDecision">
            <a:avLst/>
          </a:prstGeom>
          <a:solidFill>
            <a:srgbClr val="FE50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F4D0C2-D14A-25D9-63C7-746C80B6A7E4}"/>
              </a:ext>
            </a:extLst>
          </p:cNvPr>
          <p:cNvSpPr txBox="1"/>
          <p:nvPr/>
        </p:nvSpPr>
        <p:spPr>
          <a:xfrm>
            <a:off x="9634922" y="2642532"/>
            <a:ext cx="2022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 Partner meeting</a:t>
            </a:r>
            <a:endParaRPr lang="en-BE" sz="1400" dirty="0"/>
          </a:p>
        </p:txBody>
      </p:sp>
      <p:sp>
        <p:nvSpPr>
          <p:cNvPr id="52" name="Flowchart: Decision 51">
            <a:extLst>
              <a:ext uri="{FF2B5EF4-FFF2-40B4-BE49-F238E27FC236}">
                <a16:creationId xmlns:a16="http://schemas.microsoft.com/office/drawing/2014/main" id="{68BDB9CC-B6C2-BE48-202C-BB1F66397282}"/>
              </a:ext>
            </a:extLst>
          </p:cNvPr>
          <p:cNvSpPr/>
          <p:nvPr/>
        </p:nvSpPr>
        <p:spPr>
          <a:xfrm>
            <a:off x="10647727" y="2505402"/>
            <a:ext cx="286870" cy="137141"/>
          </a:xfrm>
          <a:prstGeom prst="flowChartDecision">
            <a:avLst/>
          </a:prstGeom>
          <a:solidFill>
            <a:srgbClr val="FE50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5DAD4C7-2A69-EE45-887F-9C72BBBA2EB1}"/>
              </a:ext>
            </a:extLst>
          </p:cNvPr>
          <p:cNvSpPr/>
          <p:nvPr/>
        </p:nvSpPr>
        <p:spPr>
          <a:xfrm flipV="1">
            <a:off x="521501" y="5342978"/>
            <a:ext cx="10923666" cy="11380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91E55D3-EEF9-1590-2E6F-588EF55E1D6B}"/>
              </a:ext>
            </a:extLst>
          </p:cNvPr>
          <p:cNvSpPr/>
          <p:nvPr/>
        </p:nvSpPr>
        <p:spPr>
          <a:xfrm flipV="1">
            <a:off x="4840941" y="5889489"/>
            <a:ext cx="6607998" cy="10671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0AB994-C8A3-C453-4BF7-A48052E27ED9}"/>
              </a:ext>
            </a:extLst>
          </p:cNvPr>
          <p:cNvSpPr txBox="1"/>
          <p:nvPr/>
        </p:nvSpPr>
        <p:spPr>
          <a:xfrm>
            <a:off x="7157193" y="5794365"/>
            <a:ext cx="2616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Grow membership to AmyBel</a:t>
            </a:r>
            <a:endParaRPr lang="en-BE" sz="140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35BB85B-E34E-734F-C34D-6E6546F4510F}"/>
              </a:ext>
            </a:extLst>
          </p:cNvPr>
          <p:cNvSpPr/>
          <p:nvPr/>
        </p:nvSpPr>
        <p:spPr>
          <a:xfrm flipV="1">
            <a:off x="1434046" y="4870285"/>
            <a:ext cx="10011121" cy="10671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E54A8B4-13CD-2E8D-2885-434285BF083E}"/>
              </a:ext>
            </a:extLst>
          </p:cNvPr>
          <p:cNvSpPr txBox="1"/>
          <p:nvPr/>
        </p:nvSpPr>
        <p:spPr>
          <a:xfrm>
            <a:off x="4197011" y="4782725"/>
            <a:ext cx="54379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Make Amyloidosis community, HCPs and patients aware of AmyBel</a:t>
            </a:r>
            <a:endParaRPr lang="en-BE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F6D6F9-5F84-48D6-9851-649477CB9BFB}"/>
              </a:ext>
            </a:extLst>
          </p:cNvPr>
          <p:cNvSpPr txBox="1"/>
          <p:nvPr/>
        </p:nvSpPr>
        <p:spPr>
          <a:xfrm>
            <a:off x="3923788" y="5242869"/>
            <a:ext cx="4890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Fund raising to support AmyBel and our 2024 initiatives</a:t>
            </a:r>
            <a:endParaRPr lang="en-BE" sz="1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E68B4DB-EA4E-6DD5-265E-B8EA3E03ED70}"/>
              </a:ext>
            </a:extLst>
          </p:cNvPr>
          <p:cNvSpPr/>
          <p:nvPr/>
        </p:nvSpPr>
        <p:spPr>
          <a:xfrm>
            <a:off x="0" y="1856134"/>
            <a:ext cx="534934" cy="121399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Steering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meetings</a:t>
            </a:r>
            <a:endParaRPr lang="en-BE" sz="1400" b="1" dirty="0">
              <a:solidFill>
                <a:schemeClr val="bg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4B4BFD5-BF31-D70A-7422-7C547E4E8C68}"/>
              </a:ext>
            </a:extLst>
          </p:cNvPr>
          <p:cNvSpPr/>
          <p:nvPr/>
        </p:nvSpPr>
        <p:spPr>
          <a:xfrm>
            <a:off x="0" y="3070130"/>
            <a:ext cx="534934" cy="660507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Train-</a:t>
            </a:r>
            <a:r>
              <a:rPr lang="en-GB" sz="1400" b="1" dirty="0" err="1">
                <a:solidFill>
                  <a:schemeClr val="bg1"/>
                </a:solidFill>
              </a:rPr>
              <a:t>ing</a:t>
            </a:r>
            <a:endParaRPr lang="en-BE" sz="1200" b="1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371EE15-83C5-BBB0-EF2B-4C375277771E}"/>
              </a:ext>
            </a:extLst>
          </p:cNvPr>
          <p:cNvSpPr/>
          <p:nvPr/>
        </p:nvSpPr>
        <p:spPr>
          <a:xfrm>
            <a:off x="0" y="3724500"/>
            <a:ext cx="534934" cy="677997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Events</a:t>
            </a:r>
            <a:endParaRPr lang="en-BE" sz="1200" b="1" dirty="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9A46F0-866B-464E-96ED-CE8E3149C788}"/>
              </a:ext>
            </a:extLst>
          </p:cNvPr>
          <p:cNvSpPr/>
          <p:nvPr/>
        </p:nvSpPr>
        <p:spPr>
          <a:xfrm>
            <a:off x="-7740" y="4402497"/>
            <a:ext cx="534934" cy="191806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Collaborations &amp;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implementation of agreed strategies</a:t>
            </a:r>
            <a:endParaRPr lang="en-B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4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5BD9-71ED-17CB-4D70-46AECDD0E3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6886575" cy="695325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Summary of actions</a:t>
            </a:r>
            <a:endParaRPr lang="en-GB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9DA7D6-2135-A4FA-B196-3CAF6DF467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70025"/>
            <a:ext cx="2462213" cy="4411663"/>
          </a:xfrm>
        </p:spPr>
        <p:txBody>
          <a:bodyPr>
            <a:noAutofit/>
          </a:bodyPr>
          <a:lstStyle/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Secure funding for 2024/2025</a:t>
            </a:r>
          </a:p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1F497D"/>
              </a:solidFill>
            </a:endParaRPr>
          </a:p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1F497D"/>
              </a:solidFill>
            </a:endParaRPr>
          </a:p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</a:rPr>
              <a:t>Identify materials needed to raise awareness of AmyBel amongst HCPs and patients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498CB-86C0-FAF5-FA39-36CE66437A03}"/>
              </a:ext>
            </a:extLst>
          </p:cNvPr>
          <p:cNvSpPr txBox="1"/>
          <p:nvPr/>
        </p:nvSpPr>
        <p:spPr>
          <a:xfrm>
            <a:off x="1904515" y="1001478"/>
            <a:ext cx="1641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EA9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progress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6EA9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064D0-E8D4-9DD0-1A94-09BF0F7BD177}"/>
              </a:ext>
            </a:extLst>
          </p:cNvPr>
          <p:cNvSpPr txBox="1"/>
          <p:nvPr/>
        </p:nvSpPr>
        <p:spPr>
          <a:xfrm>
            <a:off x="8751245" y="1050410"/>
            <a:ext cx="1641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EA9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6EA9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039167-0A40-2069-942A-661527685B13}"/>
              </a:ext>
            </a:extLst>
          </p:cNvPr>
          <p:cNvSpPr/>
          <p:nvPr/>
        </p:nvSpPr>
        <p:spPr>
          <a:xfrm>
            <a:off x="88804" y="1075968"/>
            <a:ext cx="2382441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B38FE-207E-CF5C-8C95-293912240678}"/>
              </a:ext>
            </a:extLst>
          </p:cNvPr>
          <p:cNvSpPr/>
          <p:nvPr/>
        </p:nvSpPr>
        <p:spPr>
          <a:xfrm>
            <a:off x="2506854" y="1074696"/>
            <a:ext cx="2382441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progress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307F53-3F6C-77A4-38FA-034F32786238}"/>
              </a:ext>
            </a:extLst>
          </p:cNvPr>
          <p:cNvSpPr/>
          <p:nvPr/>
        </p:nvSpPr>
        <p:spPr>
          <a:xfrm>
            <a:off x="4928154" y="1074696"/>
            <a:ext cx="2382441" cy="36933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approval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EC8C55-EC7A-2844-376B-3CBA1659A563}"/>
              </a:ext>
            </a:extLst>
          </p:cNvPr>
          <p:cNvSpPr/>
          <p:nvPr/>
        </p:nvSpPr>
        <p:spPr>
          <a:xfrm>
            <a:off x="9764254" y="1065146"/>
            <a:ext cx="2382441" cy="369332"/>
          </a:xfrm>
          <a:prstGeom prst="rect">
            <a:avLst/>
          </a:prstGeom>
          <a:solidFill>
            <a:srgbClr val="3853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Done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F7CE4-0BD0-637C-CE4C-1B14EC0F1CFA}"/>
              </a:ext>
            </a:extLst>
          </p:cNvPr>
          <p:cNvSpPr/>
          <p:nvPr/>
        </p:nvSpPr>
        <p:spPr>
          <a:xfrm>
            <a:off x="7342954" y="1069688"/>
            <a:ext cx="2382441" cy="369332"/>
          </a:xfrm>
          <a:prstGeom prst="rect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Hold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C485B4-7D64-FB21-3C5B-BC52487A88D7}"/>
              </a:ext>
            </a:extLst>
          </p:cNvPr>
          <p:cNvSpPr txBox="1"/>
          <p:nvPr/>
        </p:nvSpPr>
        <p:spPr>
          <a:xfrm>
            <a:off x="9725395" y="1538378"/>
            <a:ext cx="23824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defTabSz="91440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visual identity for the AmyBel</a:t>
            </a:r>
          </a:p>
          <a:p>
            <a:pPr marL="285750" lvl="1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Found webmaster to develop the website and email domain</a:t>
            </a:r>
          </a:p>
          <a:p>
            <a:pPr marL="285750" lvl="1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AmyBel registered 17/01</a:t>
            </a:r>
          </a:p>
          <a:p>
            <a:pPr marL="285750" lvl="1" indent="-285750" defTabSz="91440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sz="1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6724FD9-0E72-D796-D16E-30E96675EFFC}"/>
              </a:ext>
            </a:extLst>
          </p:cNvPr>
          <p:cNvSpPr txBox="1">
            <a:spLocks/>
          </p:cNvSpPr>
          <p:nvPr/>
        </p:nvSpPr>
        <p:spPr>
          <a:xfrm>
            <a:off x="2404899" y="1538909"/>
            <a:ext cx="2382838" cy="4411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</a:rPr>
              <a:t>Contact Scientific committee got meeting in Feb.</a:t>
            </a:r>
          </a:p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Pharma partners for date (Feb)</a:t>
            </a:r>
            <a:endParaRPr lang="en-US" sz="1400" dirty="0">
              <a:solidFill>
                <a:srgbClr val="1F497D"/>
              </a:solidFill>
            </a:endParaRPr>
          </a:p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</a:rPr>
              <a:t>Augment draft web content with more information on amyloidosis (NL booklet)</a:t>
            </a:r>
          </a:p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</a:rPr>
              <a:t>Order business cards</a:t>
            </a:r>
          </a:p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</a:rPr>
              <a:t>Regular posting on SoMe of activities</a:t>
            </a:r>
          </a:p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1F497D"/>
              </a:solidFill>
            </a:endParaRPr>
          </a:p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1F497D"/>
              </a:solidFill>
            </a:endParaRPr>
          </a:p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1F497D"/>
              </a:solidFill>
            </a:endParaRPr>
          </a:p>
          <a:p>
            <a:pPr marL="174625" lvl="1" indent="-174625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marL="174625" lvl="1" indent="-174625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2"/>
              </a:solidFill>
            </a:endParaRPr>
          </a:p>
          <a:p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EDB38A4-EAFC-71D1-A5A6-F8B0D028BB2F}"/>
              </a:ext>
            </a:extLst>
          </p:cNvPr>
          <p:cNvSpPr txBox="1">
            <a:spLocks/>
          </p:cNvSpPr>
          <p:nvPr/>
        </p:nvSpPr>
        <p:spPr>
          <a:xfrm>
            <a:off x="4845064" y="1502724"/>
            <a:ext cx="2382838" cy="4411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1F497D"/>
              </a:solidFill>
            </a:endParaRPr>
          </a:p>
          <a:p>
            <a:pPr marL="174625" lvl="1" indent="-174625" defTabSz="91440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1F497D"/>
              </a:solidFill>
            </a:endParaRPr>
          </a:p>
          <a:p>
            <a:pPr marL="174625" lvl="1" indent="-174625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marL="174625" lvl="1" indent="-174625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2"/>
              </a:solidFill>
            </a:endParaRPr>
          </a:p>
          <a:p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1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4985EA-2E36-168F-CD92-AB1BBE1C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AmyBel</a:t>
            </a:r>
            <a:r>
              <a:rPr lang="fr-BE" dirty="0"/>
              <a:t> and social media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00BCB12-FB05-CEB9-EF54-E623260D2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3331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246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E09E6B-14E8-1F9F-409D-40626E2C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319" y="2438400"/>
            <a:ext cx="3151051" cy="1715589"/>
          </a:xfrm>
        </p:spPr>
        <p:txBody>
          <a:bodyPr anchor="t">
            <a:normAutofit/>
          </a:bodyPr>
          <a:lstStyle/>
          <a:p>
            <a:r>
              <a:rPr lang="fr-BE" sz="6000" dirty="0">
                <a:solidFill>
                  <a:srgbClr val="7030A0"/>
                </a:solidFill>
              </a:rPr>
              <a:t>Topics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1E7DA875-7148-5338-72EB-9986A208B2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158981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223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E17A3-CB3C-B1FB-0964-59406A5F9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AmyBel</a:t>
            </a:r>
            <a:r>
              <a:rPr lang="en-US" sz="5400" kern="1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members</a:t>
            </a: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74902-648E-1256-80DE-74F482666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890264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 b="1" dirty="0"/>
              <a:t>Board members (council) – all are patients with Amyloidosis </a:t>
            </a:r>
          </a:p>
          <a:p>
            <a:pPr marL="0"/>
            <a:endParaRPr lang="en-US" sz="2000" dirty="0"/>
          </a:p>
          <a:p>
            <a:r>
              <a:rPr lang="en-US" sz="2000" dirty="0"/>
              <a:t>President : Guy Lippens</a:t>
            </a:r>
          </a:p>
          <a:p>
            <a:r>
              <a:rPr lang="en-US" sz="2000" dirty="0"/>
              <a:t>Vice-president : Jos Blondeel</a:t>
            </a:r>
          </a:p>
          <a:p>
            <a:r>
              <a:rPr lang="en-US" sz="2000" dirty="0"/>
              <a:t>Vice-president : still open (Fr?)</a:t>
            </a:r>
          </a:p>
          <a:p>
            <a:r>
              <a:rPr lang="en-US" sz="2000" dirty="0"/>
              <a:t>Treasurer : Christina </a:t>
            </a:r>
            <a:r>
              <a:rPr lang="en-US" sz="2000" dirty="0" err="1"/>
              <a:t>Verhofstadt</a:t>
            </a:r>
            <a:endParaRPr lang="en-US" sz="2000" dirty="0"/>
          </a:p>
          <a:p>
            <a:r>
              <a:rPr lang="en-US" sz="2000" dirty="0"/>
              <a:t>Secretary : Denis Wolfs</a:t>
            </a:r>
          </a:p>
        </p:txBody>
      </p:sp>
      <p:pic>
        <p:nvPicPr>
          <p:cNvPr id="6" name="Content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637D49F-8BF2-4F0D-2434-C925516E1B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r="11409"/>
          <a:stretch/>
        </p:blipFill>
        <p:spPr>
          <a:xfrm>
            <a:off x="4654295" y="980828"/>
            <a:ext cx="6982051" cy="48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2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E17A3-CB3C-B1FB-0964-59406A5F9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AmyBel</a:t>
            </a:r>
            <a:r>
              <a:rPr lang="en-US" sz="5400" kern="1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board members</a:t>
            </a: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74902-648E-1256-80DE-74F482666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890264" cy="34107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Guy </a:t>
            </a:r>
            <a:r>
              <a:rPr lang="en-US" sz="2000" dirty="0"/>
              <a:t>: AL Amyloidosis</a:t>
            </a:r>
          </a:p>
          <a:p>
            <a:pPr marL="0" indent="0">
              <a:buNone/>
            </a:pPr>
            <a:r>
              <a:rPr lang="en-US" sz="2000" b="1" dirty="0"/>
              <a:t>Christina </a:t>
            </a:r>
            <a:r>
              <a:rPr lang="en-US" sz="2000" dirty="0"/>
              <a:t>: hereditary ATTR</a:t>
            </a:r>
          </a:p>
          <a:p>
            <a:pPr marL="0" indent="0">
              <a:buNone/>
            </a:pPr>
            <a:r>
              <a:rPr lang="en-US" sz="2000" b="1" dirty="0"/>
              <a:t>Jos </a:t>
            </a:r>
            <a:r>
              <a:rPr lang="en-US" sz="2000" dirty="0"/>
              <a:t>: ATTR wild type</a:t>
            </a:r>
          </a:p>
          <a:p>
            <a:pPr marL="0" indent="0">
              <a:buNone/>
            </a:pPr>
            <a:r>
              <a:rPr lang="en-US" sz="2000" b="1" dirty="0"/>
              <a:t>Denis</a:t>
            </a:r>
            <a:r>
              <a:rPr lang="en-US" sz="2000" dirty="0"/>
              <a:t> : ATTR wild type</a:t>
            </a:r>
          </a:p>
          <a:p>
            <a:pPr marL="0" indent="0">
              <a:buNone/>
            </a:pPr>
            <a:r>
              <a:rPr lang="en-US" sz="2000" i="1" dirty="0"/>
              <a:t>All board members are in training to become Patient Expert by </a:t>
            </a:r>
          </a:p>
          <a:p>
            <a:pPr marL="0" indent="0">
              <a:buNone/>
            </a:pPr>
            <a:r>
              <a:rPr lang="en-US" sz="2000" i="1" dirty="0"/>
              <a:t>Patient Expert Center!</a:t>
            </a:r>
          </a:p>
        </p:txBody>
      </p:sp>
      <p:pic>
        <p:nvPicPr>
          <p:cNvPr id="8" name="Content Placeholder 7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C61F66C0-45FB-7D26-70E8-609D8C4C3E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40" y="1623568"/>
            <a:ext cx="5877559" cy="4320826"/>
          </a:xfrm>
        </p:spPr>
      </p:pic>
    </p:spTree>
    <p:extLst>
      <p:ext uri="{BB962C8B-B14F-4D97-AF65-F5344CB8AC3E}">
        <p14:creationId xmlns:p14="http://schemas.microsoft.com/office/powerpoint/2010/main" val="36901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74587-B17E-2A31-56D5-14E0794A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21" y="1165860"/>
            <a:ext cx="3602736" cy="4526280"/>
          </a:xfrm>
        </p:spPr>
        <p:txBody>
          <a:bodyPr>
            <a:normAutofit/>
          </a:bodyPr>
          <a:lstStyle/>
          <a:p>
            <a:r>
              <a:rPr lang="fr-BE" sz="4000" dirty="0"/>
              <a:t>Our scope</a:t>
            </a:r>
            <a:br>
              <a:rPr lang="fr-BE" sz="4000" dirty="0"/>
            </a:br>
            <a:endParaRPr lang="fr-BE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EACA1-9C86-880E-F169-73D97C174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5376672"/>
          </a:xfrm>
        </p:spPr>
        <p:txBody>
          <a:bodyPr anchor="ctr">
            <a:normAutofit/>
          </a:bodyPr>
          <a:lstStyle/>
          <a:p>
            <a:endParaRPr lang="fr-BE" sz="2000" dirty="0"/>
          </a:p>
          <a:p>
            <a:r>
              <a:rPr lang="fr-BE" sz="2000" dirty="0" err="1"/>
              <a:t>Therapeutic</a:t>
            </a:r>
            <a:r>
              <a:rPr lang="fr-BE" sz="2000" dirty="0"/>
              <a:t> area </a:t>
            </a:r>
            <a:r>
              <a:rPr lang="fr-BE" sz="2000" dirty="0" err="1"/>
              <a:t>is</a:t>
            </a:r>
            <a:r>
              <a:rPr lang="fr-BE" sz="2000" dirty="0"/>
              <a:t> </a:t>
            </a:r>
            <a:r>
              <a:rPr lang="fr-BE" sz="2000" b="1" dirty="0" err="1">
                <a:solidFill>
                  <a:srgbClr val="FF0000"/>
                </a:solidFill>
              </a:rPr>
              <a:t>Amyloidosis</a:t>
            </a:r>
            <a:r>
              <a:rPr lang="fr-BE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fr-BE" sz="2000" b="1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AmyBel</a:t>
            </a:r>
            <a:r>
              <a:rPr lang="fr-BE" sz="2000" dirty="0"/>
              <a:t> </a:t>
            </a:r>
            <a:r>
              <a:rPr lang="fr-BE" sz="2000" dirty="0" err="1"/>
              <a:t>is</a:t>
            </a:r>
            <a:r>
              <a:rPr lang="fr-BE" sz="2000" dirty="0"/>
              <a:t> a PAG for patients </a:t>
            </a:r>
            <a:r>
              <a:rPr lang="fr-BE" sz="2000" dirty="0" err="1"/>
              <a:t>with</a:t>
            </a:r>
            <a:r>
              <a:rPr lang="fr-BE" sz="2000" dirty="0"/>
              <a:t> all </a:t>
            </a:r>
            <a:r>
              <a:rPr lang="fr-BE" sz="2000" dirty="0" err="1"/>
              <a:t>different</a:t>
            </a:r>
            <a:r>
              <a:rPr lang="fr-BE" sz="2000" dirty="0"/>
              <a:t> </a:t>
            </a:r>
            <a:r>
              <a:rPr lang="fr-BE" sz="2000" dirty="0" err="1"/>
              <a:t>kinds</a:t>
            </a:r>
            <a:r>
              <a:rPr lang="fr-BE" sz="2000" dirty="0"/>
              <a:t> of </a:t>
            </a:r>
            <a:r>
              <a:rPr lang="fr-BE" sz="2000" dirty="0" err="1"/>
              <a:t>Amyloidosis</a:t>
            </a:r>
            <a:endParaRPr lang="fr-BE" sz="2000" dirty="0"/>
          </a:p>
          <a:p>
            <a:r>
              <a:rPr lang="fr-BE" sz="2000" dirty="0" err="1"/>
              <a:t>Amyloidosis</a:t>
            </a:r>
            <a:r>
              <a:rPr lang="fr-BE" sz="2000" dirty="0"/>
              <a:t> </a:t>
            </a:r>
            <a:r>
              <a:rPr lang="fr-BE" sz="2000" dirty="0" err="1"/>
              <a:t>is</a:t>
            </a:r>
            <a:r>
              <a:rPr lang="fr-BE" sz="2000" dirty="0"/>
              <a:t> a group of </a:t>
            </a:r>
            <a:r>
              <a:rPr lang="fr-BE" sz="2000" dirty="0" err="1"/>
              <a:t>diseases</a:t>
            </a:r>
            <a:r>
              <a:rPr lang="fr-BE" sz="2000" dirty="0"/>
              <a:t>, e.g. : </a:t>
            </a:r>
            <a:r>
              <a:rPr lang="fr-BE" sz="2000" dirty="0" err="1"/>
              <a:t>hereditary</a:t>
            </a:r>
            <a:r>
              <a:rPr lang="fr-BE" sz="2000" dirty="0"/>
              <a:t> </a:t>
            </a:r>
            <a:r>
              <a:rPr lang="fr-BE" sz="2000" dirty="0" err="1"/>
              <a:t>transthyretin</a:t>
            </a:r>
            <a:r>
              <a:rPr lang="fr-BE" sz="2000" dirty="0"/>
              <a:t> </a:t>
            </a:r>
            <a:r>
              <a:rPr lang="fr-BE" sz="2000" dirty="0" err="1"/>
              <a:t>amyloidosis</a:t>
            </a:r>
            <a:r>
              <a:rPr lang="fr-BE" sz="2000" dirty="0"/>
              <a:t>, </a:t>
            </a:r>
            <a:r>
              <a:rPr lang="fr-BE" sz="2000" dirty="0" err="1"/>
              <a:t>cardiac</a:t>
            </a:r>
            <a:r>
              <a:rPr lang="fr-BE" sz="2000" dirty="0"/>
              <a:t> or </a:t>
            </a:r>
            <a:r>
              <a:rPr lang="fr-BE" sz="2000" dirty="0" err="1"/>
              <a:t>wild</a:t>
            </a:r>
            <a:r>
              <a:rPr lang="fr-BE" sz="2000" dirty="0"/>
              <a:t> type ATTR, AL </a:t>
            </a:r>
            <a:r>
              <a:rPr lang="fr-BE" sz="2000" dirty="0" err="1"/>
              <a:t>Amyloidosis</a:t>
            </a:r>
            <a:r>
              <a:rPr lang="fr-BE" sz="2000" dirty="0"/>
              <a:t>, </a:t>
            </a:r>
            <a:r>
              <a:rPr lang="fr-BE" sz="2000" dirty="0" err="1"/>
              <a:t>localised</a:t>
            </a:r>
            <a:r>
              <a:rPr lang="fr-BE" sz="2000" dirty="0"/>
              <a:t> </a:t>
            </a:r>
            <a:r>
              <a:rPr lang="fr-BE" sz="2000" dirty="0" err="1"/>
              <a:t>Amyloidosis</a:t>
            </a:r>
            <a:r>
              <a:rPr lang="fr-BE" sz="2000" dirty="0"/>
              <a:t>, ultra rare </a:t>
            </a:r>
            <a:r>
              <a:rPr lang="fr-BE" sz="2000" dirty="0" err="1"/>
              <a:t>Amyloidosis</a:t>
            </a:r>
            <a:r>
              <a:rPr lang="fr-BE" sz="2000" dirty="0"/>
              <a:t> …;</a:t>
            </a:r>
          </a:p>
          <a:p>
            <a:r>
              <a:rPr lang="fr-BE" sz="2000" b="1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AmyBel</a:t>
            </a:r>
            <a:r>
              <a:rPr lang="fr-BE" sz="2000" dirty="0"/>
              <a:t> </a:t>
            </a:r>
            <a:r>
              <a:rPr lang="fr-BE" sz="2000" dirty="0" err="1"/>
              <a:t>will</a:t>
            </a:r>
            <a:r>
              <a:rPr lang="fr-BE" sz="2000" dirty="0"/>
              <a:t> </a:t>
            </a:r>
            <a:r>
              <a:rPr lang="fr-BE" sz="2000" dirty="0" err="1"/>
              <a:t>represent</a:t>
            </a:r>
            <a:r>
              <a:rPr lang="fr-BE" sz="2000" dirty="0"/>
              <a:t>/cover all patients in </a:t>
            </a:r>
            <a:r>
              <a:rPr lang="fr-BE" sz="2000" b="1" dirty="0" err="1">
                <a:solidFill>
                  <a:srgbClr val="FF0000"/>
                </a:solidFill>
              </a:rPr>
              <a:t>Belgium</a:t>
            </a:r>
            <a:r>
              <a:rPr lang="fr-BE" sz="2000" dirty="0">
                <a:solidFill>
                  <a:srgbClr val="FF0000"/>
                </a:solidFill>
              </a:rPr>
              <a:t>,</a:t>
            </a:r>
            <a:r>
              <a:rPr lang="fr-BE" sz="2000" dirty="0"/>
              <a:t> </a:t>
            </a:r>
            <a:r>
              <a:rPr lang="fr-BE" sz="2000" dirty="0" err="1"/>
              <a:t>so</a:t>
            </a:r>
            <a:r>
              <a:rPr lang="fr-BE" sz="2000" dirty="0"/>
              <a:t> </a:t>
            </a:r>
            <a:r>
              <a:rPr lang="fr-BE" sz="2000" dirty="0" err="1"/>
              <a:t>both</a:t>
            </a:r>
            <a:r>
              <a:rPr lang="fr-BE" sz="2000" dirty="0"/>
              <a:t> </a:t>
            </a:r>
            <a:r>
              <a:rPr lang="fr-BE" sz="2000" dirty="0" err="1"/>
              <a:t>Flemish</a:t>
            </a:r>
            <a:r>
              <a:rPr lang="fr-BE" sz="2000" dirty="0"/>
              <a:t> and French </a:t>
            </a:r>
            <a:r>
              <a:rPr lang="fr-BE" sz="2000" dirty="0" err="1"/>
              <a:t>speaking</a:t>
            </a:r>
            <a:r>
              <a:rPr lang="fr-BE" sz="2000" dirty="0"/>
              <a:t> patients.</a:t>
            </a:r>
          </a:p>
          <a:p>
            <a:pPr marL="0" indent="0">
              <a:buNone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61262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971AD-65CE-E798-708C-914434F0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37849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vision and mission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steps in the framework for holistic care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Content Placeholder 6" descr="A few icons in circles&#10;&#10;Description automatically generated with medium confidence">
            <a:extLst>
              <a:ext uri="{FF2B5EF4-FFF2-40B4-BE49-F238E27FC236}">
                <a16:creationId xmlns:a16="http://schemas.microsoft.com/office/drawing/2014/main" id="{10B2D298-EEF1-EC87-241E-B66427306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1539088"/>
            <a:ext cx="6846363" cy="3628569"/>
          </a:xfrm>
          <a:prstGeom prst="rect">
            <a:avLst/>
          </a:prstGeom>
        </p:spPr>
      </p:pic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EB7AA54-B421-9DDB-C453-CE1912588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5" y="5486399"/>
            <a:ext cx="3391535" cy="92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08E36-0B0A-0DDF-75C0-4631C23EE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3182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vision and mission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 stakeholder types for tailoring engagement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different types of services&#10;&#10;Description automatically generated">
            <a:extLst>
              <a:ext uri="{FF2B5EF4-FFF2-40B4-BE49-F238E27FC236}">
                <a16:creationId xmlns:a16="http://schemas.microsoft.com/office/drawing/2014/main" id="{AEA8D891-3E47-1F36-F4E1-913F5CFCF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737887"/>
            <a:ext cx="7214616" cy="3354793"/>
          </a:xfrm>
          <a:prstGeom prst="rect">
            <a:avLst/>
          </a:prstGeom>
        </p:spPr>
      </p:pic>
      <p:pic>
        <p:nvPicPr>
          <p:cNvPr id="7" name="Picture 6" descr="A blue text on a black background">
            <a:extLst>
              <a:ext uri="{FF2B5EF4-FFF2-40B4-BE49-F238E27FC236}">
                <a16:creationId xmlns:a16="http://schemas.microsoft.com/office/drawing/2014/main" id="{516ABEDE-ECCE-3AC2-1E28-EFF237192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" y="5612428"/>
            <a:ext cx="3571810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4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87B45-A454-51A1-9213-BE994F00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0" y="325121"/>
            <a:ext cx="4198260" cy="1036319"/>
          </a:xfrm>
        </p:spPr>
        <p:txBody>
          <a:bodyPr anchor="b">
            <a:normAutofit/>
          </a:bodyPr>
          <a:lstStyle/>
          <a:p>
            <a:pPr algn="ctr"/>
            <a:r>
              <a:rPr lang="fr-BE" sz="3600" dirty="0">
                <a:solidFill>
                  <a:schemeClr val="tx2"/>
                </a:solidFill>
              </a:rPr>
              <a:t>Our mission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A6F8031-84C4-17AD-B661-439E76755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0" y="5455920"/>
            <a:ext cx="3313783" cy="132960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9955C67-2D37-F4D0-B90F-053113698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932374"/>
              </p:ext>
            </p:extLst>
          </p:nvPr>
        </p:nvGraphicFramePr>
        <p:xfrm>
          <a:off x="3693914" y="1686560"/>
          <a:ext cx="8132326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589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F39F8-D6DA-AE9A-DE27-5E32F923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fr-BE" sz="4000" dirty="0"/>
              <a:t>Our values </a:t>
            </a:r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E3F260E-4125-FD7D-5D44-BBB147111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r="24076" b="1"/>
          <a:stretch/>
        </p:blipFill>
        <p:spPr>
          <a:xfrm>
            <a:off x="6644640" y="1904282"/>
            <a:ext cx="4968240" cy="2870918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C94A9F-E893-CA6A-12BE-86D3D2AF2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344623"/>
              </p:ext>
            </p:extLst>
          </p:nvPr>
        </p:nvGraphicFramePr>
        <p:xfrm>
          <a:off x="838200" y="1825625"/>
          <a:ext cx="5095240" cy="430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4559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</TotalTime>
  <Words>608</Words>
  <Application>Microsoft Office PowerPoint</Application>
  <PresentationFormat>Breedbeeld</PresentationFormat>
  <Paragraphs>214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Wingdings</vt:lpstr>
      <vt:lpstr>Office Theme</vt:lpstr>
      <vt:lpstr>Amyloidosis Association Belgium – AmyBel </vt:lpstr>
      <vt:lpstr>Topics</vt:lpstr>
      <vt:lpstr>AmyBel members</vt:lpstr>
      <vt:lpstr>AmyBel board members</vt:lpstr>
      <vt:lpstr>Our scope </vt:lpstr>
      <vt:lpstr>Our vision and mission   4 steps in the framework for holistic care</vt:lpstr>
      <vt:lpstr>Our vision and mission  5 stakeholder types for tailoring engagement</vt:lpstr>
      <vt:lpstr>Our mission </vt:lpstr>
      <vt:lpstr>Our values </vt:lpstr>
      <vt:lpstr>Opportunities for engagement </vt:lpstr>
      <vt:lpstr>AmyBel  Timeline</vt:lpstr>
      <vt:lpstr>AmyBel  2023-2024 events planner</vt:lpstr>
      <vt:lpstr>Summary of actions</vt:lpstr>
      <vt:lpstr>AmyBel and social media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Amyloidosis Association Belgium – AmyBel</dc:title>
  <dc:creator>Denis Wolfs</dc:creator>
  <cp:lastModifiedBy>guy lippens</cp:lastModifiedBy>
  <cp:revision>6</cp:revision>
  <dcterms:created xsi:type="dcterms:W3CDTF">2024-02-04T14:54:56Z</dcterms:created>
  <dcterms:modified xsi:type="dcterms:W3CDTF">2024-02-09T09:30:19Z</dcterms:modified>
</cp:coreProperties>
</file>